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7"/>
  </p:notesMasterIdLst>
  <p:handoutMasterIdLst>
    <p:handoutMasterId r:id="rId28"/>
  </p:handoutMasterIdLst>
  <p:sldIdLst>
    <p:sldId id="261" r:id="rId5"/>
    <p:sldId id="262" r:id="rId6"/>
    <p:sldId id="263" r:id="rId7"/>
    <p:sldId id="264" r:id="rId8"/>
    <p:sldId id="265" r:id="rId9"/>
    <p:sldId id="266" r:id="rId10"/>
    <p:sldId id="267" r:id="rId11"/>
    <p:sldId id="272" r:id="rId12"/>
    <p:sldId id="273" r:id="rId13"/>
    <p:sldId id="268" r:id="rId14"/>
    <p:sldId id="269" r:id="rId15"/>
    <p:sldId id="270" r:id="rId16"/>
    <p:sldId id="274" r:id="rId17"/>
    <p:sldId id="275" r:id="rId18"/>
    <p:sldId id="276" r:id="rId19"/>
    <p:sldId id="279" r:id="rId20"/>
    <p:sldId id="277" r:id="rId21"/>
    <p:sldId id="280" r:id="rId22"/>
    <p:sldId id="281" r:id="rId23"/>
    <p:sldId id="282" r:id="rId24"/>
    <p:sldId id="283" r:id="rId25"/>
    <p:sldId id="271" r:id="rId26"/>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3" d="100"/>
          <a:sy n="113" d="100"/>
        </p:scale>
        <p:origin x="456" y="114"/>
      </p:cViewPr>
      <p:guideLst/>
    </p:cSldViewPr>
  </p:slideViewPr>
  <p:notesTextViewPr>
    <p:cViewPr>
      <p:scale>
        <a:sx n="1" d="1"/>
        <a:sy n="1" d="1"/>
      </p:scale>
      <p:origin x="0" y="0"/>
    </p:cViewPr>
  </p:notesTextViewPr>
  <p:notesViewPr>
    <p:cSldViewPr snapToGrid="0">
      <p:cViewPr varScale="1">
        <p:scale>
          <a:sx n="89" d="100"/>
          <a:sy n="89" d="100"/>
        </p:scale>
        <p:origin x="378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266D774-76E6-4304-AD40-37445BC52CD2}" type="datetime1">
              <a:rPr lang="es-ES" smtClean="0"/>
              <a:t>13/06/2023</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328E3B9-20FD-4A66-B01D-2BA689DD37BB}" type="slidenum">
              <a:rPr lang="es-ES" smtClean="0"/>
              <a:t>‹Nº›</a:t>
            </a:fld>
            <a:endParaRPr lang="es-ES"/>
          </a:p>
        </p:txBody>
      </p:sp>
    </p:spTree>
    <p:extLst>
      <p:ext uri="{BB962C8B-B14F-4D97-AF65-F5344CB8AC3E}">
        <p14:creationId xmlns:p14="http://schemas.microsoft.com/office/powerpoint/2010/main" val="3168732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550B78D4-5A53-41BC-8F2A-EA0BCC951EB2}" type="datetime1">
              <a:rPr lang="es-ES" noProof="0" smtClean="0"/>
              <a:t>13/06/2023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275CD8D-B1D9-4658-A4F0-38CA8D83ED5D}" type="slidenum">
              <a:rPr lang="es-ES" noProof="0" smtClean="0"/>
              <a:t>‹Nº›</a:t>
            </a:fld>
            <a:endParaRPr lang="es-ES" noProof="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C275CD8D-B1D9-4658-A4F0-38CA8D83ED5D}" type="slidenum">
              <a:rPr lang="es-ES" smtClean="0"/>
              <a:t>1</a:t>
            </a:fld>
            <a:endParaRPr lang="es-ES"/>
          </a:p>
        </p:txBody>
      </p:sp>
    </p:spTree>
    <p:extLst>
      <p:ext uri="{BB962C8B-B14F-4D97-AF65-F5344CB8AC3E}">
        <p14:creationId xmlns:p14="http://schemas.microsoft.com/office/powerpoint/2010/main" val="384192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C275CD8D-B1D9-4658-A4F0-38CA8D83ED5D}" type="slidenum">
              <a:rPr lang="es-ES" noProof="1" dirty="0" smtClean="0"/>
              <a:t>2</a:t>
            </a:fld>
            <a:endParaRPr lang="es-ES" noProof="1"/>
          </a:p>
        </p:txBody>
      </p:sp>
    </p:spTree>
    <p:extLst>
      <p:ext uri="{BB962C8B-B14F-4D97-AF65-F5344CB8AC3E}">
        <p14:creationId xmlns:p14="http://schemas.microsoft.com/office/powerpoint/2010/main" val="3900870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C275CD8D-B1D9-4658-A4F0-38CA8D83ED5D}" type="slidenum">
              <a:rPr lang="es-ES" noProof="1" dirty="0" smtClean="0"/>
              <a:t>3</a:t>
            </a:fld>
            <a:endParaRPr lang="es-ES" noProof="1"/>
          </a:p>
        </p:txBody>
      </p:sp>
    </p:spTree>
    <p:extLst>
      <p:ext uri="{BB962C8B-B14F-4D97-AF65-F5344CB8AC3E}">
        <p14:creationId xmlns:p14="http://schemas.microsoft.com/office/powerpoint/2010/main" val="251678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C275CD8D-B1D9-4658-A4F0-38CA8D83ED5D}" type="slidenum">
              <a:rPr lang="es-ES" noProof="1" dirty="0" smtClean="0"/>
              <a:t>4</a:t>
            </a:fld>
            <a:endParaRPr lang="es-ES" noProof="1"/>
          </a:p>
        </p:txBody>
      </p:sp>
    </p:spTree>
    <p:extLst>
      <p:ext uri="{BB962C8B-B14F-4D97-AF65-F5344CB8AC3E}">
        <p14:creationId xmlns:p14="http://schemas.microsoft.com/office/powerpoint/2010/main" val="3202477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C275CD8D-B1D9-4658-A4F0-38CA8D83ED5D}" type="slidenum">
              <a:rPr lang="es-ES" noProof="1" dirty="0" smtClean="0"/>
              <a:t>5</a:t>
            </a:fld>
            <a:endParaRPr lang="es-ES" noProof="1"/>
          </a:p>
        </p:txBody>
      </p:sp>
    </p:spTree>
    <p:extLst>
      <p:ext uri="{BB962C8B-B14F-4D97-AF65-F5344CB8AC3E}">
        <p14:creationId xmlns:p14="http://schemas.microsoft.com/office/powerpoint/2010/main" val="1156952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C275CD8D-B1D9-4658-A4F0-38CA8D83ED5D}" type="slidenum">
              <a:rPr lang="es-ES" noProof="1" dirty="0" smtClean="0"/>
              <a:t>6</a:t>
            </a:fld>
            <a:endParaRPr lang="es-ES" noProof="1"/>
          </a:p>
        </p:txBody>
      </p:sp>
    </p:spTree>
    <p:extLst>
      <p:ext uri="{BB962C8B-B14F-4D97-AF65-F5344CB8AC3E}">
        <p14:creationId xmlns:p14="http://schemas.microsoft.com/office/powerpoint/2010/main" val="2661787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C275CD8D-B1D9-4658-A4F0-38CA8D83ED5D}" type="slidenum">
              <a:rPr lang="es-ES" noProof="1" dirty="0" smtClean="0"/>
              <a:t>7</a:t>
            </a:fld>
            <a:endParaRPr lang="es-ES" noProof="1"/>
          </a:p>
        </p:txBody>
      </p:sp>
    </p:spTree>
    <p:extLst>
      <p:ext uri="{BB962C8B-B14F-4D97-AF65-F5344CB8AC3E}">
        <p14:creationId xmlns:p14="http://schemas.microsoft.com/office/powerpoint/2010/main" val="3297537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C275CD8D-B1D9-4658-A4F0-38CA8D83ED5D}" type="slidenum">
              <a:rPr lang="es-ES" noProof="1" dirty="0" smtClean="0"/>
              <a:t>8</a:t>
            </a:fld>
            <a:endParaRPr lang="es-ES" noProof="1"/>
          </a:p>
        </p:txBody>
      </p:sp>
    </p:spTree>
    <p:extLst>
      <p:ext uri="{BB962C8B-B14F-4D97-AF65-F5344CB8AC3E}">
        <p14:creationId xmlns:p14="http://schemas.microsoft.com/office/powerpoint/2010/main" val="2017620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C275CD8D-B1D9-4658-A4F0-38CA8D83ED5D}" type="slidenum">
              <a:rPr lang="es-ES" noProof="1" dirty="0" smtClean="0"/>
              <a:t>9</a:t>
            </a:fld>
            <a:endParaRPr lang="es-ES" noProof="1"/>
          </a:p>
        </p:txBody>
      </p:sp>
    </p:spTree>
    <p:extLst>
      <p:ext uri="{BB962C8B-B14F-4D97-AF65-F5344CB8AC3E}">
        <p14:creationId xmlns:p14="http://schemas.microsoft.com/office/powerpoint/2010/main" val="1367165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Imagen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upo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ángulo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orma libre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orma libre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ángulo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orma libre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orma libre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orma libre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orma libre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orma libre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orma libre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orma libre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orma libre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orma libre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orma libre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orma libre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orma libre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orma libre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orma libre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orma libre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orma libre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orma libre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orma libre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orma libre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orma libre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orma libre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orma libre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orma libre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orma libre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ángulo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orma libre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orma libre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orma libre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orma libre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orma libre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orma libre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orma libre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orma libre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orma libre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orma libre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orma libre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ángulo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orma libre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orma libre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orma libre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orma libre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orma libre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orma libre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orma libre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orma libre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orma libre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orma libre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orma libre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orma libre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orma libre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ítulo 1"/>
          <p:cNvSpPr>
            <a:spLocks noGrp="1"/>
          </p:cNvSpPr>
          <p:nvPr>
            <p:ph type="ctrTitle"/>
          </p:nvPr>
        </p:nvSpPr>
        <p:spPr>
          <a:xfrm>
            <a:off x="1876424" y="1122363"/>
            <a:ext cx="8791575" cy="2387600"/>
          </a:xfrm>
        </p:spPr>
        <p:txBody>
          <a:bodyPr rtlCol="0" anchor="b">
            <a:normAutofit/>
          </a:bodyPr>
          <a:lstStyle>
            <a:lvl1pPr algn="l">
              <a:defRPr sz="4800"/>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4" name="Marcador de fecha 3"/>
          <p:cNvSpPr>
            <a:spLocks noGrp="1"/>
          </p:cNvSpPr>
          <p:nvPr>
            <p:ph type="dt" sz="half" idx="10"/>
          </p:nvPr>
        </p:nvSpPr>
        <p:spPr>
          <a:xfrm>
            <a:off x="7077511" y="5410201"/>
            <a:ext cx="2743200" cy="365125"/>
          </a:xfrm>
        </p:spPr>
        <p:txBody>
          <a:bodyPr rtlCol="0"/>
          <a:lstStyle/>
          <a:p>
            <a:pPr rtl="0"/>
            <a:fld id="{466FB726-9EA1-438E-B3C4-5738EA7655EC}" type="datetime1">
              <a:rPr lang="es-ES" noProof="0" smtClean="0"/>
              <a:t>13/06/2023</a:t>
            </a:fld>
            <a:endParaRPr lang="es-ES" noProof="0"/>
          </a:p>
        </p:txBody>
      </p:sp>
      <p:sp>
        <p:nvSpPr>
          <p:cNvPr id="5" name="Marcador de posición de pie de página 4"/>
          <p:cNvSpPr>
            <a:spLocks noGrp="1"/>
          </p:cNvSpPr>
          <p:nvPr>
            <p:ph type="ftr" sz="quarter" idx="11"/>
          </p:nvPr>
        </p:nvSpPr>
        <p:spPr>
          <a:xfrm>
            <a:off x="1876424" y="5410201"/>
            <a:ext cx="5124886" cy="365125"/>
          </a:xfrm>
        </p:spPr>
        <p:txBody>
          <a:bodyPr rtlCol="0"/>
          <a:lstStyle/>
          <a:p>
            <a:pPr rtl="0"/>
            <a:endParaRPr lang="es-ES" noProof="0"/>
          </a:p>
        </p:txBody>
      </p:sp>
      <p:sp>
        <p:nvSpPr>
          <p:cNvPr id="6" name="Marcador de posición de número de diapositiva 5"/>
          <p:cNvSpPr>
            <a:spLocks noGrp="1"/>
          </p:cNvSpPr>
          <p:nvPr>
            <p:ph type="sldNum" sz="quarter" idx="12"/>
          </p:nvPr>
        </p:nvSpPr>
        <p:spPr>
          <a:xfrm>
            <a:off x="9896911" y="5410199"/>
            <a:ext cx="771089" cy="365125"/>
          </a:xfrm>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41410" y="4304664"/>
            <a:ext cx="9912355" cy="819355"/>
          </a:xfrm>
        </p:spPr>
        <p:txBody>
          <a:bodyPr rtlCol="0" anchor="b">
            <a:normAutofit/>
          </a:bodyPr>
          <a:lstStyle>
            <a:lvl1pPr>
              <a:defRPr sz="320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es-ES" noProof="0"/>
              <a:t>Haga clic en el icono para agregar una imagen</a:t>
            </a:r>
          </a:p>
        </p:txBody>
      </p:sp>
      <p:sp>
        <p:nvSpPr>
          <p:cNvPr id="4" name="Marcador de posición de texto 3"/>
          <p:cNvSpPr>
            <a:spLocks noGrp="1"/>
          </p:cNvSpPr>
          <p:nvPr>
            <p:ph type="body" sz="half" idx="2"/>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los estilos de texto del patrón</a:t>
            </a:r>
          </a:p>
        </p:txBody>
      </p:sp>
      <p:sp>
        <p:nvSpPr>
          <p:cNvPr id="5" name="Marcador de fecha 4"/>
          <p:cNvSpPr>
            <a:spLocks noGrp="1"/>
          </p:cNvSpPr>
          <p:nvPr>
            <p:ph type="dt" sz="half" idx="10"/>
          </p:nvPr>
        </p:nvSpPr>
        <p:spPr/>
        <p:txBody>
          <a:bodyPr rtlCol="0"/>
          <a:lstStyle/>
          <a:p>
            <a:pPr rtl="0"/>
            <a:fld id="{50288D08-D4EC-41D0-83AA-A12A514535FF}" type="datetime1">
              <a:rPr lang="es-ES" noProof="0" smtClean="0"/>
              <a:t>13/06/2023</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41456" y="609600"/>
            <a:ext cx="9905955" cy="3429000"/>
          </a:xfrm>
        </p:spPr>
        <p:txBody>
          <a:bodyPr rtlCol="0" anchor="ctr">
            <a:normAutofit/>
          </a:bodyPr>
          <a:lstStyle>
            <a:lvl1pPr>
              <a:defRPr sz="3600"/>
            </a:lvl1pPr>
          </a:lstStyle>
          <a:p>
            <a:pPr rtl="0"/>
            <a:r>
              <a:rPr lang="es-ES" noProof="0"/>
              <a:t>Haga clic para modificar el estilo de título del patrón</a:t>
            </a:r>
          </a:p>
        </p:txBody>
      </p:sp>
      <p:sp>
        <p:nvSpPr>
          <p:cNvPr id="4" name="Marcador de posición de texto 3"/>
          <p:cNvSpPr>
            <a:spLocks noGrp="1"/>
          </p:cNvSpPr>
          <p:nvPr>
            <p:ph type="body" sz="half" idx="2"/>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los estilos de texto del patrón</a:t>
            </a:r>
          </a:p>
        </p:txBody>
      </p:sp>
      <p:sp>
        <p:nvSpPr>
          <p:cNvPr id="5" name="Marcador de fecha 4"/>
          <p:cNvSpPr>
            <a:spLocks noGrp="1"/>
          </p:cNvSpPr>
          <p:nvPr>
            <p:ph type="dt" sz="half" idx="10"/>
          </p:nvPr>
        </p:nvSpPr>
        <p:spPr/>
        <p:txBody>
          <a:bodyPr rtlCol="0"/>
          <a:lstStyle/>
          <a:p>
            <a:pPr rtl="0"/>
            <a:fld id="{4FB87182-FA69-4F03-863D-9267B38C36FF}" type="datetime1">
              <a:rPr lang="es-ES" noProof="0" smtClean="0"/>
              <a:t>13/06/2023</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446212" y="609599"/>
            <a:ext cx="9302752" cy="2748429"/>
          </a:xfrm>
        </p:spPr>
        <p:txBody>
          <a:bodyPr rtlCol="0" anchor="ctr">
            <a:normAutofit/>
          </a:bodyPr>
          <a:lstStyle>
            <a:lvl1pPr>
              <a:defRPr sz="3600"/>
            </a:lvl1pPr>
          </a:lstStyle>
          <a:p>
            <a:pPr rtl="0"/>
            <a:r>
              <a:rPr lang="es-ES" noProof="0"/>
              <a:t>Haga clic para modificar el estilo de título del patrón</a:t>
            </a:r>
          </a:p>
        </p:txBody>
      </p:sp>
      <p:sp>
        <p:nvSpPr>
          <p:cNvPr id="12" name="Marcador de texto 3"/>
          <p:cNvSpPr>
            <a:spLocks noGrp="1"/>
          </p:cNvSpPr>
          <p:nvPr>
            <p:ph type="body" sz="half" idx="13"/>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los estilos de texto del patrón</a:t>
            </a:r>
          </a:p>
        </p:txBody>
      </p:sp>
      <p:sp>
        <p:nvSpPr>
          <p:cNvPr id="4" name="Marcador de posición de texto 3"/>
          <p:cNvSpPr>
            <a:spLocks noGrp="1"/>
          </p:cNvSpPr>
          <p:nvPr>
            <p:ph type="body" sz="half" idx="2"/>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los estilos de texto del patrón</a:t>
            </a:r>
          </a:p>
        </p:txBody>
      </p:sp>
      <p:sp>
        <p:nvSpPr>
          <p:cNvPr id="5" name="Marcador de fecha 4"/>
          <p:cNvSpPr>
            <a:spLocks noGrp="1"/>
          </p:cNvSpPr>
          <p:nvPr>
            <p:ph type="dt" sz="half" idx="10"/>
          </p:nvPr>
        </p:nvSpPr>
        <p:spPr/>
        <p:txBody>
          <a:bodyPr rtlCol="0"/>
          <a:lstStyle/>
          <a:p>
            <a:pPr rtl="0"/>
            <a:fld id="{EF5794B0-7797-4272-9696-38EFF55CC0F9}" type="datetime1">
              <a:rPr lang="es-ES" noProof="0" smtClean="0"/>
              <a:t>13/06/2023</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
        <p:nvSpPr>
          <p:cNvPr id="60" name="Cuadro de texto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a:solidFill>
                  <a:schemeClr val="tx1"/>
                </a:solidFill>
                <a:effectLst/>
              </a:rPr>
              <a:t>“</a:t>
            </a:r>
          </a:p>
        </p:txBody>
      </p:sp>
      <p:sp>
        <p:nvSpPr>
          <p:cNvPr id="61" name="Cuadro de texto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ítulo 1"/>
          <p:cNvSpPr>
            <a:spLocks noGrp="1"/>
          </p:cNvSpPr>
          <p:nvPr>
            <p:ph type="title"/>
          </p:nvPr>
        </p:nvSpPr>
        <p:spPr>
          <a:xfrm>
            <a:off x="1141410" y="2134041"/>
            <a:ext cx="9906001" cy="2511835"/>
          </a:xfrm>
        </p:spPr>
        <p:txBody>
          <a:bodyPr rtlCol="0" anchor="b">
            <a:normAutofit/>
          </a:bodyPr>
          <a:lstStyle>
            <a:lvl1pPr>
              <a:defRPr sz="3600"/>
            </a:lvl1pPr>
          </a:lstStyle>
          <a:p>
            <a:pPr rtl="0"/>
            <a:r>
              <a:rPr lang="es-ES" noProof="0"/>
              <a:t>Haga clic para modificar el estilo de título del patrón</a:t>
            </a:r>
          </a:p>
        </p:txBody>
      </p:sp>
      <p:sp>
        <p:nvSpPr>
          <p:cNvPr id="4" name="Marcador de posición de texto 3"/>
          <p:cNvSpPr>
            <a:spLocks noGrp="1"/>
          </p:cNvSpPr>
          <p:nvPr>
            <p:ph type="body" sz="half" idx="2"/>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los estilos de texto del patrón</a:t>
            </a:r>
          </a:p>
        </p:txBody>
      </p:sp>
      <p:sp>
        <p:nvSpPr>
          <p:cNvPr id="5" name="Marcador de fecha 4"/>
          <p:cNvSpPr>
            <a:spLocks noGrp="1"/>
          </p:cNvSpPr>
          <p:nvPr>
            <p:ph type="dt" sz="half" idx="10"/>
          </p:nvPr>
        </p:nvSpPr>
        <p:spPr/>
        <p:txBody>
          <a:bodyPr rtlCol="0"/>
          <a:lstStyle/>
          <a:p>
            <a:pPr rtl="0"/>
            <a:fld id="{D533065C-43D5-49A8-B59C-127CBA6BB399}" type="datetime1">
              <a:rPr lang="es-ES" noProof="0" smtClean="0"/>
              <a:t>13/06/2023</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ítulo 1"/>
          <p:cNvSpPr>
            <a:spLocks noGrp="1"/>
          </p:cNvSpPr>
          <p:nvPr>
            <p:ph type="title"/>
          </p:nvPr>
        </p:nvSpPr>
        <p:spPr>
          <a:xfrm>
            <a:off x="1141413" y="609600"/>
            <a:ext cx="9905998" cy="1905000"/>
          </a:xfrm>
        </p:spPr>
        <p:txBody>
          <a:bodyPr rtlCol="0"/>
          <a:lstStyle/>
          <a:p>
            <a:pPr rtl="0"/>
            <a:r>
              <a:rPr lang="es-ES" noProof="0"/>
              <a:t>Haga clic para modificar el estilo de título del patrón</a:t>
            </a:r>
          </a:p>
        </p:txBody>
      </p:sp>
      <p:sp>
        <p:nvSpPr>
          <p:cNvPr id="7" name="Marcador de posición de texto 2"/>
          <p:cNvSpPr>
            <a:spLocks noGrp="1"/>
          </p:cNvSpPr>
          <p:nvPr>
            <p:ph type="body" idx="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los estilos de texto del patrón</a:t>
            </a:r>
          </a:p>
        </p:txBody>
      </p:sp>
      <p:sp>
        <p:nvSpPr>
          <p:cNvPr id="8" name="Marcador de posición de texto 3"/>
          <p:cNvSpPr>
            <a:spLocks noGrp="1"/>
          </p:cNvSpPr>
          <p:nvPr>
            <p:ph type="body" sz="half" idx="15"/>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los estilos de texto del patrón</a:t>
            </a:r>
          </a:p>
        </p:txBody>
      </p:sp>
      <p:sp>
        <p:nvSpPr>
          <p:cNvPr id="9" name="Marcador de posición de texto 4"/>
          <p:cNvSpPr>
            <a:spLocks noGrp="1"/>
          </p:cNvSpPr>
          <p:nvPr>
            <p:ph type="body" sz="quarter" idx="3"/>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los estilos de texto del patrón</a:t>
            </a:r>
          </a:p>
        </p:txBody>
      </p:sp>
      <p:sp>
        <p:nvSpPr>
          <p:cNvPr id="10" name="Marcador de posición de texto 3"/>
          <p:cNvSpPr>
            <a:spLocks noGrp="1"/>
          </p:cNvSpPr>
          <p:nvPr>
            <p:ph type="body" sz="half" idx="16"/>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los estilos de texto del patrón</a:t>
            </a:r>
          </a:p>
        </p:txBody>
      </p:sp>
      <p:sp>
        <p:nvSpPr>
          <p:cNvPr id="11" name="Marcador de posición de texto 4"/>
          <p:cNvSpPr>
            <a:spLocks noGrp="1"/>
          </p:cNvSpPr>
          <p:nvPr>
            <p:ph type="body" sz="quarter" idx="13"/>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los estilos de texto del patrón</a:t>
            </a:r>
          </a:p>
        </p:txBody>
      </p:sp>
      <p:sp>
        <p:nvSpPr>
          <p:cNvPr id="12" name="Marcador de posición de texto 3"/>
          <p:cNvSpPr>
            <a:spLocks noGrp="1"/>
          </p:cNvSpPr>
          <p:nvPr>
            <p:ph type="body" sz="half" idx="17"/>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los estilos de texto del patrón</a:t>
            </a:r>
          </a:p>
        </p:txBody>
      </p:sp>
      <p:sp>
        <p:nvSpPr>
          <p:cNvPr id="3" name="Marcador de fecha 2"/>
          <p:cNvSpPr>
            <a:spLocks noGrp="1"/>
          </p:cNvSpPr>
          <p:nvPr>
            <p:ph type="dt" sz="half" idx="10"/>
          </p:nvPr>
        </p:nvSpPr>
        <p:spPr/>
        <p:txBody>
          <a:bodyPr rtlCol="0"/>
          <a:lstStyle/>
          <a:p>
            <a:pPr rtl="0"/>
            <a:fld id="{EB1D0151-474C-413E-A493-4E0CAE9D5F11}" type="datetime1">
              <a:rPr lang="es-ES" noProof="0" smtClean="0"/>
              <a:t>13/06/2023</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ítulo 1"/>
          <p:cNvSpPr>
            <a:spLocks noGrp="1"/>
          </p:cNvSpPr>
          <p:nvPr>
            <p:ph type="title"/>
          </p:nvPr>
        </p:nvSpPr>
        <p:spPr>
          <a:xfrm>
            <a:off x="1141411" y="609600"/>
            <a:ext cx="9905999" cy="1905000"/>
          </a:xfrm>
        </p:spPr>
        <p:txBody>
          <a:bodyPr rtlCol="0"/>
          <a:lstStyle/>
          <a:p>
            <a:pPr rtl="0"/>
            <a:r>
              <a:rPr lang="es-ES" noProof="0"/>
              <a:t>Haga clic para modificar el estilo de título del patrón</a:t>
            </a:r>
          </a:p>
        </p:txBody>
      </p:sp>
      <p:sp>
        <p:nvSpPr>
          <p:cNvPr id="19" name="Marcador de texto 2"/>
          <p:cNvSpPr>
            <a:spLocks noGrp="1"/>
          </p:cNvSpPr>
          <p:nvPr>
            <p:ph type="body" idx="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los estilos de texto del patrón</a:t>
            </a:r>
          </a:p>
        </p:txBody>
      </p:sp>
      <p:sp>
        <p:nvSpPr>
          <p:cNvPr id="20" name="Marcador de posición de imagen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es-ES" noProof="0"/>
              <a:t>Haga clic en el icono para agregar una imagen</a:t>
            </a:r>
          </a:p>
        </p:txBody>
      </p:sp>
      <p:sp>
        <p:nvSpPr>
          <p:cNvPr id="21" name="Marcador de posición de texto 3"/>
          <p:cNvSpPr>
            <a:spLocks noGrp="1"/>
          </p:cNvSpPr>
          <p:nvPr>
            <p:ph type="body" sz="half" idx="18"/>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los estilos de texto del patrón</a:t>
            </a:r>
          </a:p>
        </p:txBody>
      </p:sp>
      <p:sp>
        <p:nvSpPr>
          <p:cNvPr id="22" name="Marcador de posición de texto 4"/>
          <p:cNvSpPr>
            <a:spLocks noGrp="1"/>
          </p:cNvSpPr>
          <p:nvPr>
            <p:ph type="body" sz="quarter" idx="3"/>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los estilos de texto del patrón</a:t>
            </a:r>
          </a:p>
        </p:txBody>
      </p:sp>
      <p:sp>
        <p:nvSpPr>
          <p:cNvPr id="23" name="Marcador de posición de imagen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es-ES" noProof="0"/>
              <a:t>Haga clic en el icono para agregar una imagen</a:t>
            </a:r>
          </a:p>
        </p:txBody>
      </p:sp>
      <p:sp>
        <p:nvSpPr>
          <p:cNvPr id="24" name="Marcador de posición de texto 3"/>
          <p:cNvSpPr>
            <a:spLocks noGrp="1"/>
          </p:cNvSpPr>
          <p:nvPr>
            <p:ph type="body" sz="half" idx="19"/>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los estilos de texto del patrón</a:t>
            </a:r>
          </a:p>
        </p:txBody>
      </p:sp>
      <p:sp>
        <p:nvSpPr>
          <p:cNvPr id="25" name="Marcador de texto 4"/>
          <p:cNvSpPr>
            <a:spLocks noGrp="1"/>
          </p:cNvSpPr>
          <p:nvPr>
            <p:ph type="body" sz="quarter" idx="13"/>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los estilos de texto del patrón</a:t>
            </a:r>
          </a:p>
        </p:txBody>
      </p:sp>
      <p:sp>
        <p:nvSpPr>
          <p:cNvPr id="26" name="Marcador de posición de imagen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es-ES" noProof="0"/>
              <a:t>Haga clic en el icono para agregar una imagen</a:t>
            </a:r>
          </a:p>
        </p:txBody>
      </p:sp>
      <p:sp>
        <p:nvSpPr>
          <p:cNvPr id="27" name="Marcador de posición de texto 3"/>
          <p:cNvSpPr>
            <a:spLocks noGrp="1"/>
          </p:cNvSpPr>
          <p:nvPr>
            <p:ph type="body" sz="half" idx="20"/>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los estilos de texto del patrón</a:t>
            </a:r>
          </a:p>
        </p:txBody>
      </p:sp>
      <p:sp>
        <p:nvSpPr>
          <p:cNvPr id="3" name="Marcador de fecha 2"/>
          <p:cNvSpPr>
            <a:spLocks noGrp="1"/>
          </p:cNvSpPr>
          <p:nvPr>
            <p:ph type="dt" sz="half" idx="10"/>
          </p:nvPr>
        </p:nvSpPr>
        <p:spPr/>
        <p:txBody>
          <a:bodyPr rtlCol="0"/>
          <a:lstStyle/>
          <a:p>
            <a:pPr rtl="0"/>
            <a:fld id="{05A1010D-A5D4-4CA8-A1BB-CBED83D7E82D}" type="datetime1">
              <a:rPr lang="es-ES" noProof="0" smtClean="0"/>
              <a:t>13/06/2023</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p:txBody>
          <a:bodyPr vert="eaVert" rtlCol="0" anchor="t"/>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B2E3B843-CCD9-46EE-BF85-1900A91D06F3}" type="datetime1">
              <a:rPr lang="es-ES" noProof="0" smtClean="0"/>
              <a:t>13/06/2023</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042400" y="609599"/>
            <a:ext cx="2005011" cy="5181601"/>
          </a:xfrm>
        </p:spPr>
        <p:txBody>
          <a:bodyPr vert="eaVert"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1141410" y="609599"/>
            <a:ext cx="7748590" cy="5181601"/>
          </a:xfrm>
        </p:spPr>
        <p:txBody>
          <a:bodyPr vert="eaVert" rtlCol="0"/>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343EBAD4-9ACF-4585-9EAE-57EB88D31CDE}" type="datetime1">
              <a:rPr lang="es-ES" noProof="0" smtClean="0"/>
              <a:t>13/06/2023</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idx="1"/>
          </p:nvPr>
        </p:nvSpPr>
        <p:spPr/>
        <p:txBody>
          <a:bodyPr rtlCol="0"/>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2ECC6A82-2F8F-4936-8838-5BC2FB2E370D}" type="datetime1">
              <a:rPr lang="es-ES" noProof="0" smtClean="0"/>
              <a:t>13/06/2023</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1141411" y="1419226"/>
            <a:ext cx="9906000" cy="2852737"/>
          </a:xfrm>
        </p:spPr>
        <p:txBody>
          <a:bodyPr rtlCol="0" anchor="b">
            <a:normAutofit/>
          </a:bodyPr>
          <a:lstStyle>
            <a:lvl1pPr>
              <a:defRPr sz="3600"/>
            </a:lvl1p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Editar los estilos de texto del patrón</a:t>
            </a:r>
          </a:p>
        </p:txBody>
      </p:sp>
      <p:sp>
        <p:nvSpPr>
          <p:cNvPr id="4" name="Marcador de fecha 3"/>
          <p:cNvSpPr>
            <a:spLocks noGrp="1"/>
          </p:cNvSpPr>
          <p:nvPr>
            <p:ph type="dt" sz="half" idx="10"/>
          </p:nvPr>
        </p:nvSpPr>
        <p:spPr/>
        <p:txBody>
          <a:bodyPr rtlCol="0"/>
          <a:lstStyle/>
          <a:p>
            <a:pPr rtl="0"/>
            <a:fld id="{9C39B39A-4A81-4D21-8BFB-D76B7E9694BA}" type="datetime1">
              <a:rPr lang="es-ES" noProof="0" smtClean="0"/>
              <a:t>13/06/2023</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sz="half" idx="1"/>
          </p:nvPr>
        </p:nvSpPr>
        <p:spPr>
          <a:xfrm>
            <a:off x="1141410" y="2249486"/>
            <a:ext cx="4878389" cy="3541714"/>
          </a:xfrm>
        </p:spPr>
        <p:txBody>
          <a:bodyPr rtlCol="0"/>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p:nvPr>
        </p:nvSpPr>
        <p:spPr>
          <a:xfrm>
            <a:off x="6172200" y="2249486"/>
            <a:ext cx="4875211" cy="3541714"/>
          </a:xfrm>
        </p:spPr>
        <p:txBody>
          <a:bodyPr rtlCol="0"/>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35F0DEC6-5D3C-4DBA-996C-D4E13AC6070A}" type="datetime1">
              <a:rPr lang="es-ES" noProof="0" smtClean="0"/>
              <a:t>13/06/2023</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141411" y="619126"/>
            <a:ext cx="9906000" cy="1477961"/>
          </a:xfrm>
        </p:spPr>
        <p:txBody>
          <a:bodyPr rtlCol="0"/>
          <a:lstStyle/>
          <a:p>
            <a:pPr rtl="0"/>
            <a:r>
              <a:rPr lang="es-ES" noProof="0"/>
              <a:t>Haga clic para modificar el estilo de título del patrón</a:t>
            </a:r>
          </a:p>
        </p:txBody>
      </p:sp>
      <p:sp>
        <p:nvSpPr>
          <p:cNvPr id="3" name="Marcador de texto 2"/>
          <p:cNvSpPr>
            <a:spLocks noGrp="1"/>
          </p:cNvSpPr>
          <p:nvPr>
            <p:ph type="body" idx="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los estilos de texto del patrón</a:t>
            </a:r>
          </a:p>
        </p:txBody>
      </p:sp>
      <p:sp>
        <p:nvSpPr>
          <p:cNvPr id="4" name="Marcador de posición de contenido 3"/>
          <p:cNvSpPr>
            <a:spLocks noGrp="1"/>
          </p:cNvSpPr>
          <p:nvPr>
            <p:ph sz="half" idx="2"/>
          </p:nvPr>
        </p:nvSpPr>
        <p:spPr>
          <a:xfrm>
            <a:off x="1141410" y="3073397"/>
            <a:ext cx="4878391" cy="2717801"/>
          </a:xfrm>
        </p:spPr>
        <p:txBody>
          <a:bodyPr rtlCol="0"/>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p:cNvSpPr>
            <a:spLocks noGrp="1"/>
          </p:cNvSpPr>
          <p:nvPr>
            <p:ph type="body" sz="quarter" idx="3"/>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los estilos de texto del patrón</a:t>
            </a:r>
          </a:p>
        </p:txBody>
      </p:sp>
      <p:sp>
        <p:nvSpPr>
          <p:cNvPr id="6" name="Marcador de posición de contenido 5"/>
          <p:cNvSpPr>
            <a:spLocks noGrp="1"/>
          </p:cNvSpPr>
          <p:nvPr>
            <p:ph sz="quarter" idx="4"/>
          </p:nvPr>
        </p:nvSpPr>
        <p:spPr>
          <a:xfrm>
            <a:off x="6172200" y="3073397"/>
            <a:ext cx="4875210" cy="2717801"/>
          </a:xfrm>
        </p:spPr>
        <p:txBody>
          <a:bodyPr rtlCol="0"/>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8EE7B9F7-6137-47F8-88A0-AC716F54B38E}" type="datetime1">
              <a:rPr lang="es-ES" noProof="0" smtClean="0"/>
              <a:t>13/06/2023</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fecha 2"/>
          <p:cNvSpPr>
            <a:spLocks noGrp="1"/>
          </p:cNvSpPr>
          <p:nvPr>
            <p:ph type="dt" sz="half" idx="10"/>
          </p:nvPr>
        </p:nvSpPr>
        <p:spPr/>
        <p:txBody>
          <a:bodyPr rtlCol="0"/>
          <a:lstStyle/>
          <a:p>
            <a:pPr rtl="0"/>
            <a:fld id="{A9C1B1E6-E335-44CC-B314-7C0916014943}" type="datetime1">
              <a:rPr lang="es-ES" noProof="0" smtClean="0"/>
              <a:t>13/06/2023</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6D2801FC-6F4F-4172-8124-C87717AF3BCC}" type="datetime1">
              <a:rPr lang="es-ES" noProof="0" smtClean="0"/>
              <a:t>13/06/2023</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46705" y="609601"/>
            <a:ext cx="3856037" cy="1639884"/>
          </a:xfrm>
        </p:spPr>
        <p:txBody>
          <a:bodyPr rtlCol="0" anchor="b"/>
          <a:lstStyle>
            <a:lvl1pPr>
              <a:defRPr sz="3200"/>
            </a:lvl1pPr>
          </a:lstStyle>
          <a:p>
            <a:pPr rtl="0"/>
            <a:r>
              <a:rPr lang="es-ES" noProof="0"/>
              <a:t>Haga clic para modificar el estilo de título del patrón</a:t>
            </a:r>
          </a:p>
        </p:txBody>
      </p:sp>
      <p:sp>
        <p:nvSpPr>
          <p:cNvPr id="3" name="Marcador de posición de contenido 2"/>
          <p:cNvSpPr>
            <a:spLocks noGrp="1"/>
          </p:cNvSpPr>
          <p:nvPr>
            <p:ph idx="1"/>
          </p:nvPr>
        </p:nvSpPr>
        <p:spPr>
          <a:xfrm>
            <a:off x="5156200" y="592666"/>
            <a:ext cx="5891209" cy="5198534"/>
          </a:xfrm>
        </p:spPr>
        <p:txBody>
          <a:bodyPr rtlCol="0" anchor="ct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los estilos de texto del patrón</a:t>
            </a:r>
          </a:p>
        </p:txBody>
      </p:sp>
      <p:sp>
        <p:nvSpPr>
          <p:cNvPr id="5" name="Marcador de fecha 4"/>
          <p:cNvSpPr>
            <a:spLocks noGrp="1"/>
          </p:cNvSpPr>
          <p:nvPr>
            <p:ph type="dt" sz="half" idx="10"/>
          </p:nvPr>
        </p:nvSpPr>
        <p:spPr/>
        <p:txBody>
          <a:bodyPr rtlCol="0"/>
          <a:lstStyle/>
          <a:p>
            <a:pPr rtl="0"/>
            <a:fld id="{3A8EA861-8B32-43BA-A6F4-C3A246756A49}" type="datetime1">
              <a:rPr lang="es-ES" noProof="0" smtClean="0"/>
              <a:t>13/06/2023</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09600"/>
            <a:ext cx="5934508" cy="1639886"/>
          </a:xfrm>
        </p:spPr>
        <p:txBody>
          <a:bodyPr rtlCol="0" anchor="b"/>
          <a:lstStyle>
            <a:lvl1pPr>
              <a:defRPr sz="320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p:cNvSpPr>
            <a:spLocks noGrp="1"/>
          </p:cNvSpPr>
          <p:nvPr>
            <p:ph type="body" sz="half" idx="2"/>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los estilos de texto del patrón</a:t>
            </a:r>
          </a:p>
        </p:txBody>
      </p:sp>
      <p:sp>
        <p:nvSpPr>
          <p:cNvPr id="5" name="Marcador de fecha 4"/>
          <p:cNvSpPr>
            <a:spLocks noGrp="1"/>
          </p:cNvSpPr>
          <p:nvPr>
            <p:ph type="dt" sz="half" idx="10"/>
          </p:nvPr>
        </p:nvSpPr>
        <p:spPr/>
        <p:txBody>
          <a:bodyPr rtlCol="0"/>
          <a:lstStyle/>
          <a:p>
            <a:pPr rtl="0"/>
            <a:fld id="{E0890174-A877-417D-A517-B0267F90D174}" type="datetime1">
              <a:rPr lang="es-ES" noProof="0" smtClean="0"/>
              <a:t>13/06/2023</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n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upo 7"/>
          <p:cNvGrpSpPr/>
          <p:nvPr/>
        </p:nvGrpSpPr>
        <p:grpSpPr>
          <a:xfrm>
            <a:off x="-14288" y="0"/>
            <a:ext cx="12053888" cy="6858001"/>
            <a:chOff x="-14288" y="0"/>
            <a:chExt cx="12053888" cy="6858001"/>
          </a:xfrm>
        </p:grpSpPr>
        <p:grpSp>
          <p:nvGrpSpPr>
            <p:cNvPr id="9" name="Grupo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ángulo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orma libre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orma libre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orma libre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orma libre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orma libre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orma libre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orma libre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orma libre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orma libre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orma libre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ínea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orma libre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orma libre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orma libre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orma libre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ángulo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orma libre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orma libre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orma libre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orma libre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orma libre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orma libre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orma libre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orma libre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orma libre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orma libre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upo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orma libre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orma libre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orma libre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orma libre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orma libre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orma libre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orma libre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orma libre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orma libre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ángulo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Marcador de posición de título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es-ES" noProof="0"/>
          </a:p>
        </p:txBody>
      </p:sp>
      <p:sp>
        <p:nvSpPr>
          <p:cNvPr id="3" name="Marcador de texto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73525B83-BF8F-4BAE-92A6-76F14A71EF5F}" type="datetime1">
              <a:rPr lang="es-ES" noProof="0" smtClean="0"/>
              <a:t>13/06/2023</a:t>
            </a:fld>
            <a:endParaRPr lang="es-ES" noProof="0" dirty="0"/>
          </a:p>
        </p:txBody>
      </p:sp>
      <p:sp>
        <p:nvSpPr>
          <p:cNvPr id="5" name="Marcador de posición de pie de página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es-ES" noProof="0"/>
          </a:p>
        </p:txBody>
      </p:sp>
      <p:sp>
        <p:nvSpPr>
          <p:cNvPr id="6" name="Marcador de posición de número de diapositiva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es-ES" noProof="0" smtClean="0"/>
              <a:pPr rtl="0"/>
              <a:t>‹Nº›</a:t>
            </a:fld>
            <a:endParaRPr lang="es-ES"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0.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upo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ángulo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79" name="Imagen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5" name="Imagen 4" descr="Primer plano de la tarjeta de circuitos">
            <a:extLst>
              <a:ext uri="{FF2B5EF4-FFF2-40B4-BE49-F238E27FC236}">
                <a16:creationId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2" y="10"/>
            <a:ext cx="12188389" cy="6857990"/>
          </a:xfrm>
          <a:prstGeom prst="rect">
            <a:avLst/>
          </a:prstGeom>
        </p:spPr>
      </p:pic>
      <p:grpSp>
        <p:nvGrpSpPr>
          <p:cNvPr id="81" name="Grupo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ectángulo con esquinas opuestas redondeadas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s-ES"/>
            </a:p>
          </p:txBody>
        </p:sp>
        <p:grpSp>
          <p:nvGrpSpPr>
            <p:cNvPr id="83" name="Grupo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orma libre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orma libre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orma libre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orma libre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orma libre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orma libre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orma libre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orma libre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orma libre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ángulo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orma libre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orma libre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orma libre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orma libre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orma libre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orma libre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orma libre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orma libre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orma libre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ángulo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ítulo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rtlCol="0">
            <a:normAutofit/>
          </a:bodyPr>
          <a:lstStyle/>
          <a:p>
            <a:pPr algn="ctr"/>
            <a:r>
              <a:rPr lang="es-ES" dirty="0"/>
              <a:t>Estructura de datos</a:t>
            </a:r>
          </a:p>
        </p:txBody>
      </p:sp>
      <p:sp>
        <p:nvSpPr>
          <p:cNvPr id="3" name="Subtítulo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rtlCol="0">
            <a:normAutofit/>
          </a:bodyPr>
          <a:lstStyle/>
          <a:p>
            <a:pPr algn="ctr" rtl="0"/>
            <a:r>
              <a:rPr lang="es-ES" dirty="0"/>
              <a:t>Sergio andres Mendoza Alvarado</a:t>
            </a:r>
          </a:p>
        </p:txBody>
      </p:sp>
      <p:sp>
        <p:nvSpPr>
          <p:cNvPr id="31" name="Rectángulo 30">
            <a:extLst>
              <a:ext uri="{FF2B5EF4-FFF2-40B4-BE49-F238E27FC236}">
                <a16:creationId xmlns:a16="http://schemas.microsoft.com/office/drawing/2014/main" id="{41B8CE00-E6C4-4D5A-B3CE-9FE07701FAF5}"/>
              </a:ext>
            </a:extLst>
          </p:cNvPr>
          <p:cNvSpPr/>
          <p:nvPr/>
        </p:nvSpPr>
        <p:spPr>
          <a:xfrm>
            <a:off x="2249751" y="6169023"/>
            <a:ext cx="7357534" cy="46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https://github.com/SergioAndresMendozaAlvarado/ESTRUCUTRA-DE-DATOS/blob/main/Hito%204/LAB1/Practica_Final_H4/CODIGO/main.java</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8276CC-A214-4042-B1D2-2FF8D9B8352F}"/>
              </a:ext>
            </a:extLst>
          </p:cNvPr>
          <p:cNvSpPr>
            <a:spLocks noGrp="1"/>
          </p:cNvSpPr>
          <p:nvPr>
            <p:ph type="ctrTitle"/>
          </p:nvPr>
        </p:nvSpPr>
        <p:spPr>
          <a:xfrm>
            <a:off x="1876423" y="224896"/>
            <a:ext cx="8791575" cy="2387600"/>
          </a:xfrm>
        </p:spPr>
        <p:txBody>
          <a:bodyPr/>
          <a:lstStyle/>
          <a:p>
            <a:r>
              <a:rPr lang="es-ES" dirty="0"/>
              <a:t>¿</a:t>
            </a:r>
            <a:r>
              <a:rPr lang="es-ES" dirty="0" err="1"/>
              <a:t>Aque</a:t>
            </a:r>
            <a:r>
              <a:rPr lang="es-ES" dirty="0"/>
              <a:t> se refieren los métodos </a:t>
            </a:r>
            <a:r>
              <a:rPr lang="es-ES" dirty="0" err="1"/>
              <a:t>es_vacio</a:t>
            </a:r>
            <a:r>
              <a:rPr lang="es-ES" dirty="0"/>
              <a:t>(), </a:t>
            </a:r>
            <a:r>
              <a:rPr lang="es-ES" dirty="0" err="1"/>
              <a:t>es_lleno</a:t>
            </a:r>
            <a:r>
              <a:rPr lang="es-ES" dirty="0"/>
              <a:t>(), en una pila?</a:t>
            </a:r>
          </a:p>
        </p:txBody>
      </p:sp>
      <p:pic>
        <p:nvPicPr>
          <p:cNvPr id="4" name="Imagen 3">
            <a:extLst>
              <a:ext uri="{FF2B5EF4-FFF2-40B4-BE49-F238E27FC236}">
                <a16:creationId xmlns:a16="http://schemas.microsoft.com/office/drawing/2014/main" id="{F2558438-B13B-4E3E-A056-7AE8E60EC982}"/>
              </a:ext>
            </a:extLst>
          </p:cNvPr>
          <p:cNvPicPr>
            <a:picLocks noChangeAspect="1"/>
          </p:cNvPicPr>
          <p:nvPr/>
        </p:nvPicPr>
        <p:blipFill>
          <a:blip r:embed="rId2"/>
          <a:stretch>
            <a:fillRect/>
          </a:stretch>
        </p:blipFill>
        <p:spPr>
          <a:xfrm>
            <a:off x="1876422" y="4718312"/>
            <a:ext cx="2695951" cy="1914792"/>
          </a:xfrm>
          <a:prstGeom prst="rect">
            <a:avLst/>
          </a:prstGeom>
        </p:spPr>
      </p:pic>
      <p:sp>
        <p:nvSpPr>
          <p:cNvPr id="3" name="Subtítulo 2">
            <a:extLst>
              <a:ext uri="{FF2B5EF4-FFF2-40B4-BE49-F238E27FC236}">
                <a16:creationId xmlns:a16="http://schemas.microsoft.com/office/drawing/2014/main" id="{DB480769-3CF6-43DF-BC8C-3D7CD235BABD}"/>
              </a:ext>
            </a:extLst>
          </p:cNvPr>
          <p:cNvSpPr>
            <a:spLocks noGrp="1"/>
          </p:cNvSpPr>
          <p:nvPr>
            <p:ph type="subTitle" idx="1"/>
          </p:nvPr>
        </p:nvSpPr>
        <p:spPr>
          <a:xfrm>
            <a:off x="1876422" y="2746905"/>
            <a:ext cx="8791575" cy="1655762"/>
          </a:xfrm>
        </p:spPr>
        <p:txBody>
          <a:bodyPr>
            <a:normAutofit fontScale="92500"/>
          </a:bodyPr>
          <a:lstStyle/>
          <a:p>
            <a:r>
              <a:rPr lang="es-ES" dirty="0"/>
              <a:t>Son métodos de tipo booleano, y retornan valores de tipo booleano.</a:t>
            </a:r>
          </a:p>
          <a:p>
            <a:r>
              <a:rPr lang="es-ES" dirty="0"/>
              <a:t>El método </a:t>
            </a:r>
            <a:r>
              <a:rPr lang="es-ES" dirty="0" err="1"/>
              <a:t>esvacio</a:t>
            </a:r>
            <a:r>
              <a:rPr lang="es-ES" dirty="0"/>
              <a:t>(), utiliza un </a:t>
            </a:r>
            <a:r>
              <a:rPr lang="es-ES" dirty="0" err="1"/>
              <a:t>if</a:t>
            </a:r>
            <a:r>
              <a:rPr lang="es-ES" dirty="0"/>
              <a:t> que pregunta a la cola si hay valores o no, el método </a:t>
            </a:r>
            <a:r>
              <a:rPr lang="es-ES" dirty="0" err="1"/>
              <a:t>eslleno</a:t>
            </a:r>
            <a:r>
              <a:rPr lang="es-ES" dirty="0"/>
              <a:t>(), utiliza un </a:t>
            </a:r>
            <a:r>
              <a:rPr lang="es-ES" dirty="0" err="1"/>
              <a:t>if</a:t>
            </a:r>
            <a:r>
              <a:rPr lang="es-ES" dirty="0"/>
              <a:t> que pregunta a la pila si esta llena, y si esta llena aunque se ingresen mas datos, simplemente </a:t>
            </a:r>
            <a:r>
              <a:rPr lang="es-ES" dirty="0" err="1"/>
              <a:t>desapareceran</a:t>
            </a:r>
            <a:r>
              <a:rPr lang="es-ES" dirty="0"/>
              <a:t>.</a:t>
            </a:r>
          </a:p>
        </p:txBody>
      </p:sp>
      <p:pic>
        <p:nvPicPr>
          <p:cNvPr id="5" name="Imagen 4">
            <a:extLst>
              <a:ext uri="{FF2B5EF4-FFF2-40B4-BE49-F238E27FC236}">
                <a16:creationId xmlns:a16="http://schemas.microsoft.com/office/drawing/2014/main" id="{AEEE919B-5CA2-48BB-876C-E58701164E88}"/>
              </a:ext>
            </a:extLst>
          </p:cNvPr>
          <p:cNvPicPr>
            <a:picLocks noChangeAspect="1"/>
          </p:cNvPicPr>
          <p:nvPr/>
        </p:nvPicPr>
        <p:blipFill>
          <a:blip r:embed="rId3"/>
          <a:stretch>
            <a:fillRect/>
          </a:stretch>
        </p:blipFill>
        <p:spPr>
          <a:xfrm>
            <a:off x="6412254" y="4718312"/>
            <a:ext cx="2999841" cy="1914792"/>
          </a:xfrm>
          <a:prstGeom prst="rect">
            <a:avLst/>
          </a:prstGeom>
        </p:spPr>
      </p:pic>
    </p:spTree>
    <p:extLst>
      <p:ext uri="{BB962C8B-B14F-4D97-AF65-F5344CB8AC3E}">
        <p14:creationId xmlns:p14="http://schemas.microsoft.com/office/powerpoint/2010/main" val="2863995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81A29E-26B0-4503-8F7B-0BC5990F7CBA}"/>
              </a:ext>
            </a:extLst>
          </p:cNvPr>
          <p:cNvSpPr>
            <a:spLocks noGrp="1"/>
          </p:cNvSpPr>
          <p:nvPr>
            <p:ph type="title"/>
          </p:nvPr>
        </p:nvSpPr>
        <p:spPr/>
        <p:txBody>
          <a:bodyPr/>
          <a:lstStyle/>
          <a:p>
            <a:r>
              <a:rPr lang="es-ES" dirty="0"/>
              <a:t>¿Qué son los métodos estáticos en java?</a:t>
            </a:r>
          </a:p>
        </p:txBody>
      </p:sp>
      <p:sp>
        <p:nvSpPr>
          <p:cNvPr id="4" name="Marcador de texto 3">
            <a:extLst>
              <a:ext uri="{FF2B5EF4-FFF2-40B4-BE49-F238E27FC236}">
                <a16:creationId xmlns:a16="http://schemas.microsoft.com/office/drawing/2014/main" id="{26F4444F-A9E3-49C0-A18B-2A2FA4BCFDAB}"/>
              </a:ext>
            </a:extLst>
          </p:cNvPr>
          <p:cNvSpPr>
            <a:spLocks noGrp="1"/>
          </p:cNvSpPr>
          <p:nvPr>
            <p:ph type="body" sz="half" idx="2"/>
          </p:nvPr>
        </p:nvSpPr>
        <p:spPr/>
        <p:txBody>
          <a:bodyPr/>
          <a:lstStyle/>
          <a:p>
            <a:r>
              <a:rPr lang="es-ES" dirty="0"/>
              <a:t>Un método estático, es muy diferente al método </a:t>
            </a:r>
            <a:r>
              <a:rPr lang="es-ES" dirty="0" err="1"/>
              <a:t>estatico</a:t>
            </a:r>
            <a:r>
              <a:rPr lang="es-ES" dirty="0"/>
              <a:t> </a:t>
            </a:r>
            <a:r>
              <a:rPr lang="es-ES" dirty="0" err="1"/>
              <a:t>Main</a:t>
            </a:r>
            <a:r>
              <a:rPr lang="es-ES" dirty="0"/>
              <a:t>, en este método no podemos correr código, solamente podemos desarrollar la lógica o el procedimiento que realizara.</a:t>
            </a:r>
          </a:p>
          <a:p>
            <a:r>
              <a:rPr lang="es-ES" dirty="0"/>
              <a:t>En cambio el método </a:t>
            </a:r>
            <a:r>
              <a:rPr lang="es-ES" dirty="0" err="1"/>
              <a:t>estatico</a:t>
            </a:r>
            <a:r>
              <a:rPr lang="es-ES" dirty="0"/>
              <a:t> </a:t>
            </a:r>
            <a:r>
              <a:rPr lang="es-ES" dirty="0" err="1"/>
              <a:t>Main</a:t>
            </a:r>
            <a:r>
              <a:rPr lang="es-ES" dirty="0"/>
              <a:t> puedes correr código, entonces ¿para que sirven los métodos estáticos no </a:t>
            </a:r>
            <a:r>
              <a:rPr lang="es-ES" dirty="0" err="1"/>
              <a:t>main</a:t>
            </a:r>
            <a:r>
              <a:rPr lang="es-ES" dirty="0"/>
              <a:t> si no </a:t>
            </a:r>
            <a:r>
              <a:rPr lang="es-ES" dirty="0" err="1"/>
              <a:t>peuden</a:t>
            </a:r>
            <a:r>
              <a:rPr lang="es-ES" dirty="0"/>
              <a:t> correr </a:t>
            </a:r>
            <a:r>
              <a:rPr lang="es-ES" dirty="0" err="1"/>
              <a:t>codigo</a:t>
            </a:r>
            <a:r>
              <a:rPr lang="es-ES" dirty="0"/>
              <a:t>?</a:t>
            </a:r>
          </a:p>
          <a:p>
            <a:r>
              <a:rPr lang="es-ES" dirty="0"/>
              <a:t>Si que pueden correr código cuando se les instancia en el método </a:t>
            </a:r>
            <a:r>
              <a:rPr lang="es-ES" dirty="0" err="1"/>
              <a:t>Main</a:t>
            </a:r>
            <a:r>
              <a:rPr lang="es-ES" dirty="0"/>
              <a:t>, </a:t>
            </a:r>
            <a:r>
              <a:rPr lang="es-ES" dirty="0" err="1"/>
              <a:t>véamoslo</a:t>
            </a:r>
            <a:r>
              <a:rPr lang="es-ES" dirty="0"/>
              <a:t> como una clase con menos complejidad que realizara un procedimiento según nuestros requerimientos.</a:t>
            </a:r>
          </a:p>
        </p:txBody>
      </p:sp>
      <p:pic>
        <p:nvPicPr>
          <p:cNvPr id="7" name="Imagen 6">
            <a:extLst>
              <a:ext uri="{FF2B5EF4-FFF2-40B4-BE49-F238E27FC236}">
                <a16:creationId xmlns:a16="http://schemas.microsoft.com/office/drawing/2014/main" id="{05FE6BBC-E884-4CE4-8E55-A800C2B94247}"/>
              </a:ext>
            </a:extLst>
          </p:cNvPr>
          <p:cNvPicPr>
            <a:picLocks noChangeAspect="1"/>
          </p:cNvPicPr>
          <p:nvPr/>
        </p:nvPicPr>
        <p:blipFill>
          <a:blip r:embed="rId2"/>
          <a:stretch>
            <a:fillRect/>
          </a:stretch>
        </p:blipFill>
        <p:spPr>
          <a:xfrm>
            <a:off x="7236787" y="160867"/>
            <a:ext cx="4752367" cy="3403600"/>
          </a:xfrm>
          <a:prstGeom prst="rect">
            <a:avLst/>
          </a:prstGeom>
        </p:spPr>
      </p:pic>
      <p:pic>
        <p:nvPicPr>
          <p:cNvPr id="8" name="Imagen 7">
            <a:extLst>
              <a:ext uri="{FF2B5EF4-FFF2-40B4-BE49-F238E27FC236}">
                <a16:creationId xmlns:a16="http://schemas.microsoft.com/office/drawing/2014/main" id="{0CEF5F1D-B69F-4C46-B8B0-5A7ED62BACBC}"/>
              </a:ext>
            </a:extLst>
          </p:cNvPr>
          <p:cNvPicPr>
            <a:picLocks noChangeAspect="1"/>
          </p:cNvPicPr>
          <p:nvPr/>
        </p:nvPicPr>
        <p:blipFill>
          <a:blip r:embed="rId3"/>
          <a:stretch>
            <a:fillRect/>
          </a:stretch>
        </p:blipFill>
        <p:spPr>
          <a:xfrm>
            <a:off x="7683888" y="3903016"/>
            <a:ext cx="3858163" cy="1676634"/>
          </a:xfrm>
          <a:prstGeom prst="rect">
            <a:avLst/>
          </a:prstGeom>
        </p:spPr>
      </p:pic>
    </p:spTree>
    <p:extLst>
      <p:ext uri="{BB962C8B-B14F-4D97-AF65-F5344CB8AC3E}">
        <p14:creationId xmlns:p14="http://schemas.microsoft.com/office/powerpoint/2010/main" val="619955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A0E07D9B-F557-4587-AD27-C63E44C4C01B}"/>
              </a:ext>
            </a:extLst>
          </p:cNvPr>
          <p:cNvSpPr/>
          <p:nvPr/>
        </p:nvSpPr>
        <p:spPr>
          <a:xfrm>
            <a:off x="6891867" y="914400"/>
            <a:ext cx="4690533"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 través de un gráfico, muestre los métodos mínimos que debería de tener una COLA</a:t>
            </a:r>
          </a:p>
        </p:txBody>
      </p:sp>
      <p:sp>
        <p:nvSpPr>
          <p:cNvPr id="4" name="Rectángulo 3">
            <a:extLst>
              <a:ext uri="{FF2B5EF4-FFF2-40B4-BE49-F238E27FC236}">
                <a16:creationId xmlns:a16="http://schemas.microsoft.com/office/drawing/2014/main" id="{E2BB7BC5-F065-4A6D-84EF-3B722AF3A8D7}"/>
              </a:ext>
            </a:extLst>
          </p:cNvPr>
          <p:cNvSpPr/>
          <p:nvPr/>
        </p:nvSpPr>
        <p:spPr>
          <a:xfrm>
            <a:off x="6891867" y="2319867"/>
            <a:ext cx="4842933" cy="3793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Los métodos mínimos que debe tener una cola se ve en el siguiente grafico, como podemos son 7, aun pueden existir mas métodos que ayuden a nuestra necesidad, pero estos son los principales que nos ayudaran a hacer el uso de una pila en Java.</a:t>
            </a:r>
          </a:p>
        </p:txBody>
      </p:sp>
      <p:pic>
        <p:nvPicPr>
          <p:cNvPr id="6" name="Imagen 5">
            <a:extLst>
              <a:ext uri="{FF2B5EF4-FFF2-40B4-BE49-F238E27FC236}">
                <a16:creationId xmlns:a16="http://schemas.microsoft.com/office/drawing/2014/main" id="{14DA6E2C-CE1C-450E-8F6A-CE4C095F59A1}"/>
              </a:ext>
            </a:extLst>
          </p:cNvPr>
          <p:cNvPicPr>
            <a:picLocks noChangeAspect="1"/>
          </p:cNvPicPr>
          <p:nvPr/>
        </p:nvPicPr>
        <p:blipFill>
          <a:blip r:embed="rId2"/>
          <a:stretch>
            <a:fillRect/>
          </a:stretch>
        </p:blipFill>
        <p:spPr>
          <a:xfrm>
            <a:off x="1609974" y="390101"/>
            <a:ext cx="4010585" cy="6077798"/>
          </a:xfrm>
          <a:prstGeom prst="rect">
            <a:avLst/>
          </a:prstGeom>
        </p:spPr>
      </p:pic>
    </p:spTree>
    <p:extLst>
      <p:ext uri="{BB962C8B-B14F-4D97-AF65-F5344CB8AC3E}">
        <p14:creationId xmlns:p14="http://schemas.microsoft.com/office/powerpoint/2010/main" val="2424550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A0E07D9B-F557-4587-AD27-C63E44C4C01B}"/>
              </a:ext>
            </a:extLst>
          </p:cNvPr>
          <p:cNvSpPr/>
          <p:nvPr/>
        </p:nvSpPr>
        <p:spPr>
          <a:xfrm>
            <a:off x="7376461" y="914400"/>
            <a:ext cx="4690533"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EJERCICIO N· 11</a:t>
            </a:r>
          </a:p>
        </p:txBody>
      </p:sp>
      <p:sp>
        <p:nvSpPr>
          <p:cNvPr id="4" name="Rectángulo 3">
            <a:extLst>
              <a:ext uri="{FF2B5EF4-FFF2-40B4-BE49-F238E27FC236}">
                <a16:creationId xmlns:a16="http://schemas.microsoft.com/office/drawing/2014/main" id="{E2BB7BC5-F065-4A6D-84EF-3B722AF3A8D7}"/>
              </a:ext>
            </a:extLst>
          </p:cNvPr>
          <p:cNvSpPr/>
          <p:nvPr/>
        </p:nvSpPr>
        <p:spPr>
          <a:xfrm>
            <a:off x="7224061" y="2319867"/>
            <a:ext cx="4842933" cy="3793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 Crear la clase Cliente</a:t>
            </a:r>
          </a:p>
          <a:p>
            <a:pPr algn="ctr"/>
            <a:r>
              <a:rPr lang="es-ES" dirty="0"/>
              <a:t> ○ Crear la clase </a:t>
            </a:r>
            <a:r>
              <a:rPr lang="es-ES" dirty="0" err="1"/>
              <a:t>ColaDeClientes</a:t>
            </a:r>
            <a:r>
              <a:rPr lang="es-ES" dirty="0"/>
              <a:t> </a:t>
            </a:r>
          </a:p>
          <a:p>
            <a:pPr algn="ctr"/>
            <a:r>
              <a:rPr lang="es-ES" dirty="0"/>
              <a:t>○ Crear la clase </a:t>
            </a:r>
            <a:r>
              <a:rPr lang="es-ES" dirty="0" err="1"/>
              <a:t>Main</a:t>
            </a:r>
            <a:endParaRPr lang="es-ES" dirty="0"/>
          </a:p>
        </p:txBody>
      </p:sp>
      <p:pic>
        <p:nvPicPr>
          <p:cNvPr id="2" name="Imagen 1">
            <a:extLst>
              <a:ext uri="{FF2B5EF4-FFF2-40B4-BE49-F238E27FC236}">
                <a16:creationId xmlns:a16="http://schemas.microsoft.com/office/drawing/2014/main" id="{9046B6FC-3FB0-41F5-BB1E-BCCE427328B7}"/>
              </a:ext>
            </a:extLst>
          </p:cNvPr>
          <p:cNvPicPr>
            <a:picLocks noChangeAspect="1"/>
          </p:cNvPicPr>
          <p:nvPr/>
        </p:nvPicPr>
        <p:blipFill>
          <a:blip r:embed="rId2"/>
          <a:stretch>
            <a:fillRect/>
          </a:stretch>
        </p:blipFill>
        <p:spPr>
          <a:xfrm>
            <a:off x="125006" y="421573"/>
            <a:ext cx="3761194" cy="4016722"/>
          </a:xfrm>
          <a:prstGeom prst="rect">
            <a:avLst/>
          </a:prstGeom>
        </p:spPr>
      </p:pic>
      <p:sp>
        <p:nvSpPr>
          <p:cNvPr id="5" name="Rectángulo 4">
            <a:extLst>
              <a:ext uri="{FF2B5EF4-FFF2-40B4-BE49-F238E27FC236}">
                <a16:creationId xmlns:a16="http://schemas.microsoft.com/office/drawing/2014/main" id="{1625083A-25DB-4DB5-8B92-92622A5F8C12}"/>
              </a:ext>
            </a:extLst>
          </p:cNvPr>
          <p:cNvSpPr/>
          <p:nvPr/>
        </p:nvSpPr>
        <p:spPr>
          <a:xfrm>
            <a:off x="1329267" y="59267"/>
            <a:ext cx="1303866" cy="245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Clase</a:t>
            </a:r>
          </a:p>
        </p:txBody>
      </p:sp>
      <p:pic>
        <p:nvPicPr>
          <p:cNvPr id="7" name="Imagen 6">
            <a:extLst>
              <a:ext uri="{FF2B5EF4-FFF2-40B4-BE49-F238E27FC236}">
                <a16:creationId xmlns:a16="http://schemas.microsoft.com/office/drawing/2014/main" id="{8271E31B-5C26-4FBB-B1BE-3D9FF2EBBE23}"/>
              </a:ext>
            </a:extLst>
          </p:cNvPr>
          <p:cNvPicPr>
            <a:picLocks noChangeAspect="1"/>
          </p:cNvPicPr>
          <p:nvPr/>
        </p:nvPicPr>
        <p:blipFill>
          <a:blip r:embed="rId3"/>
          <a:stretch>
            <a:fillRect/>
          </a:stretch>
        </p:blipFill>
        <p:spPr>
          <a:xfrm>
            <a:off x="4098783" y="421573"/>
            <a:ext cx="2912695" cy="3563277"/>
          </a:xfrm>
          <a:prstGeom prst="rect">
            <a:avLst/>
          </a:prstGeom>
        </p:spPr>
      </p:pic>
      <p:sp>
        <p:nvSpPr>
          <p:cNvPr id="8" name="Rectángulo 7">
            <a:extLst>
              <a:ext uri="{FF2B5EF4-FFF2-40B4-BE49-F238E27FC236}">
                <a16:creationId xmlns:a16="http://schemas.microsoft.com/office/drawing/2014/main" id="{C82576EE-03BE-484E-88E6-5698DFA5B800}"/>
              </a:ext>
            </a:extLst>
          </p:cNvPr>
          <p:cNvSpPr/>
          <p:nvPr/>
        </p:nvSpPr>
        <p:spPr>
          <a:xfrm>
            <a:off x="5029200" y="59267"/>
            <a:ext cx="990600" cy="245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Cola</a:t>
            </a:r>
          </a:p>
        </p:txBody>
      </p:sp>
      <p:pic>
        <p:nvPicPr>
          <p:cNvPr id="9" name="Imagen 8">
            <a:extLst>
              <a:ext uri="{FF2B5EF4-FFF2-40B4-BE49-F238E27FC236}">
                <a16:creationId xmlns:a16="http://schemas.microsoft.com/office/drawing/2014/main" id="{4A0FE086-703D-4480-A932-BC9E64C5DB15}"/>
              </a:ext>
            </a:extLst>
          </p:cNvPr>
          <p:cNvPicPr>
            <a:picLocks noChangeAspect="1"/>
          </p:cNvPicPr>
          <p:nvPr/>
        </p:nvPicPr>
        <p:blipFill>
          <a:blip r:embed="rId4"/>
          <a:stretch>
            <a:fillRect/>
          </a:stretch>
        </p:blipFill>
        <p:spPr>
          <a:xfrm>
            <a:off x="1349039" y="4758535"/>
            <a:ext cx="5074322" cy="1855236"/>
          </a:xfrm>
          <a:prstGeom prst="rect">
            <a:avLst/>
          </a:prstGeom>
        </p:spPr>
      </p:pic>
      <p:sp>
        <p:nvSpPr>
          <p:cNvPr id="10" name="Rectángulo 9">
            <a:extLst>
              <a:ext uri="{FF2B5EF4-FFF2-40B4-BE49-F238E27FC236}">
                <a16:creationId xmlns:a16="http://schemas.microsoft.com/office/drawing/2014/main" id="{6E75776A-4A53-4212-B2AE-9BB28D8AA972}"/>
              </a:ext>
            </a:extLst>
          </p:cNvPr>
          <p:cNvSpPr/>
          <p:nvPr/>
        </p:nvSpPr>
        <p:spPr>
          <a:xfrm>
            <a:off x="3017970" y="4479003"/>
            <a:ext cx="1503230" cy="211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Met</a:t>
            </a:r>
            <a:r>
              <a:rPr lang="es-ES" dirty="0"/>
              <a:t>. </a:t>
            </a:r>
            <a:r>
              <a:rPr lang="es-ES" dirty="0" err="1"/>
              <a:t>estatico</a:t>
            </a:r>
            <a:endParaRPr lang="es-ES" dirty="0"/>
          </a:p>
        </p:txBody>
      </p:sp>
    </p:spTree>
    <p:extLst>
      <p:ext uri="{BB962C8B-B14F-4D97-AF65-F5344CB8AC3E}">
        <p14:creationId xmlns:p14="http://schemas.microsoft.com/office/powerpoint/2010/main" val="4097286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A0E07D9B-F557-4587-AD27-C63E44C4C01B}"/>
              </a:ext>
            </a:extLst>
          </p:cNvPr>
          <p:cNvSpPr/>
          <p:nvPr/>
        </p:nvSpPr>
        <p:spPr>
          <a:xfrm>
            <a:off x="9635066" y="914400"/>
            <a:ext cx="2084794"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EJERCICIO N· 12</a:t>
            </a:r>
          </a:p>
        </p:txBody>
      </p:sp>
      <p:pic>
        <p:nvPicPr>
          <p:cNvPr id="6" name="Imagen 5">
            <a:extLst>
              <a:ext uri="{FF2B5EF4-FFF2-40B4-BE49-F238E27FC236}">
                <a16:creationId xmlns:a16="http://schemas.microsoft.com/office/drawing/2014/main" id="{B7B5C1E5-1816-4CA2-9830-6D13DA8C0B4A}"/>
              </a:ext>
            </a:extLst>
          </p:cNvPr>
          <p:cNvPicPr>
            <a:picLocks noChangeAspect="1"/>
          </p:cNvPicPr>
          <p:nvPr/>
        </p:nvPicPr>
        <p:blipFill>
          <a:blip r:embed="rId2"/>
          <a:stretch>
            <a:fillRect/>
          </a:stretch>
        </p:blipFill>
        <p:spPr>
          <a:xfrm>
            <a:off x="313374" y="283581"/>
            <a:ext cx="8511852" cy="6290838"/>
          </a:xfrm>
          <a:prstGeom prst="rect">
            <a:avLst/>
          </a:prstGeom>
        </p:spPr>
      </p:pic>
      <p:sp>
        <p:nvSpPr>
          <p:cNvPr id="11" name="Rectángulo 10">
            <a:extLst>
              <a:ext uri="{FF2B5EF4-FFF2-40B4-BE49-F238E27FC236}">
                <a16:creationId xmlns:a16="http://schemas.microsoft.com/office/drawing/2014/main" id="{6D49AC53-1369-42F2-BB40-D79A9110CD72}"/>
              </a:ext>
            </a:extLst>
          </p:cNvPr>
          <p:cNvSpPr/>
          <p:nvPr/>
        </p:nvSpPr>
        <p:spPr>
          <a:xfrm>
            <a:off x="9287933" y="2353733"/>
            <a:ext cx="2779061" cy="368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 Crear una cola con 5 clientes. </a:t>
            </a:r>
          </a:p>
          <a:p>
            <a:pPr algn="ctr"/>
            <a:r>
              <a:rPr lang="es-ES" dirty="0"/>
              <a:t>■ En la clase MAIN deberán estar los 5 clientes. </a:t>
            </a:r>
          </a:p>
          <a:p>
            <a:pPr algn="ctr"/>
            <a:r>
              <a:rPr lang="es-ES" dirty="0"/>
              <a:t>■ Mostrar todos los datos de la cola de clientes</a:t>
            </a:r>
          </a:p>
        </p:txBody>
      </p:sp>
    </p:spTree>
    <p:extLst>
      <p:ext uri="{BB962C8B-B14F-4D97-AF65-F5344CB8AC3E}">
        <p14:creationId xmlns:p14="http://schemas.microsoft.com/office/powerpoint/2010/main" val="363103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A0E07D9B-F557-4587-AD27-C63E44C4C01B}"/>
              </a:ext>
            </a:extLst>
          </p:cNvPr>
          <p:cNvSpPr/>
          <p:nvPr/>
        </p:nvSpPr>
        <p:spPr>
          <a:xfrm>
            <a:off x="9635066" y="914400"/>
            <a:ext cx="2084794"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EJERCICIO N· 13</a:t>
            </a:r>
          </a:p>
        </p:txBody>
      </p:sp>
      <p:sp>
        <p:nvSpPr>
          <p:cNvPr id="11" name="Rectángulo 10">
            <a:extLst>
              <a:ext uri="{FF2B5EF4-FFF2-40B4-BE49-F238E27FC236}">
                <a16:creationId xmlns:a16="http://schemas.microsoft.com/office/drawing/2014/main" id="{6D49AC53-1369-42F2-BB40-D79A9110CD72}"/>
              </a:ext>
            </a:extLst>
          </p:cNvPr>
          <p:cNvSpPr/>
          <p:nvPr/>
        </p:nvSpPr>
        <p:spPr>
          <a:xfrm>
            <a:off x="9287933" y="2353733"/>
            <a:ext cx="2779061" cy="368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500" dirty="0"/>
              <a:t>○ En el mes de diciembre a todos los clientes de Bolivia se les dará una promoción en cuanto a precios en viajes a nivel nacional. ■ A todos los clientes que sean de nacionalidad boliviana y además el tipo de cliente GOLD, convertir a estos clientes en VIP </a:t>
            </a:r>
          </a:p>
          <a:p>
            <a:pPr algn="ctr"/>
            <a:r>
              <a:rPr lang="es-ES" sz="1500" dirty="0"/>
              <a:t>■ Es decir si es de Bolivia y es GOLD deberá ser ahora un cliente VIP ○ El método estático dentro de la clase MAIN recibe 3 atributos ■ La cola de clientes ■ El tipo de cliente ■ La nacionalidad del cliente. </a:t>
            </a:r>
          </a:p>
        </p:txBody>
      </p:sp>
      <p:pic>
        <p:nvPicPr>
          <p:cNvPr id="2" name="Imagen 1">
            <a:extLst>
              <a:ext uri="{FF2B5EF4-FFF2-40B4-BE49-F238E27FC236}">
                <a16:creationId xmlns:a16="http://schemas.microsoft.com/office/drawing/2014/main" id="{6A5192CF-4656-4A73-855F-EC8D1D1AC672}"/>
              </a:ext>
            </a:extLst>
          </p:cNvPr>
          <p:cNvPicPr>
            <a:picLocks noChangeAspect="1"/>
          </p:cNvPicPr>
          <p:nvPr/>
        </p:nvPicPr>
        <p:blipFill>
          <a:blip r:embed="rId2"/>
          <a:stretch>
            <a:fillRect/>
          </a:stretch>
        </p:blipFill>
        <p:spPr>
          <a:xfrm>
            <a:off x="65640" y="309033"/>
            <a:ext cx="9163026" cy="6239934"/>
          </a:xfrm>
          <a:prstGeom prst="rect">
            <a:avLst/>
          </a:prstGeom>
        </p:spPr>
      </p:pic>
    </p:spTree>
    <p:extLst>
      <p:ext uri="{BB962C8B-B14F-4D97-AF65-F5344CB8AC3E}">
        <p14:creationId xmlns:p14="http://schemas.microsoft.com/office/powerpoint/2010/main" val="1643254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A0E07D9B-F557-4587-AD27-C63E44C4C01B}"/>
              </a:ext>
            </a:extLst>
          </p:cNvPr>
          <p:cNvSpPr/>
          <p:nvPr/>
        </p:nvSpPr>
        <p:spPr>
          <a:xfrm>
            <a:off x="9635066" y="914400"/>
            <a:ext cx="2084794"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EJERCICIO N· 13</a:t>
            </a:r>
          </a:p>
        </p:txBody>
      </p:sp>
      <p:sp>
        <p:nvSpPr>
          <p:cNvPr id="11" name="Rectángulo 10">
            <a:extLst>
              <a:ext uri="{FF2B5EF4-FFF2-40B4-BE49-F238E27FC236}">
                <a16:creationId xmlns:a16="http://schemas.microsoft.com/office/drawing/2014/main" id="{6D49AC53-1369-42F2-BB40-D79A9110CD72}"/>
              </a:ext>
            </a:extLst>
          </p:cNvPr>
          <p:cNvSpPr/>
          <p:nvPr/>
        </p:nvSpPr>
        <p:spPr>
          <a:xfrm>
            <a:off x="9287933" y="2353733"/>
            <a:ext cx="2779061" cy="368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500" dirty="0"/>
              <a:t>○ En el mes de diciembre a todos los clientes de Bolivia se les dará una promoción en cuanto a precios en viajes a nivel nacional. ■ A todos los clientes que sean de nacionalidad boliviana y además el tipo de cliente GOLD, convertir a estos clientes en VIP </a:t>
            </a:r>
          </a:p>
          <a:p>
            <a:pPr algn="ctr"/>
            <a:r>
              <a:rPr lang="es-ES" sz="1500" dirty="0"/>
              <a:t>■ Es decir si es de Bolivia y es GOLD deberá ser ahora un cliente VIP ○ El método estático dentro de la clase MAIN recibe 3 atributos ■ La cola de clientes ■ El tipo de cliente ■ La nacionalidad del cliente. </a:t>
            </a:r>
          </a:p>
        </p:txBody>
      </p:sp>
      <p:pic>
        <p:nvPicPr>
          <p:cNvPr id="5" name="Imagen 4">
            <a:extLst>
              <a:ext uri="{FF2B5EF4-FFF2-40B4-BE49-F238E27FC236}">
                <a16:creationId xmlns:a16="http://schemas.microsoft.com/office/drawing/2014/main" id="{FB6EE16C-7C79-4F40-84AB-1C947C236658}"/>
              </a:ext>
            </a:extLst>
          </p:cNvPr>
          <p:cNvPicPr>
            <a:picLocks noChangeAspect="1"/>
          </p:cNvPicPr>
          <p:nvPr/>
        </p:nvPicPr>
        <p:blipFill>
          <a:blip r:embed="rId2"/>
          <a:stretch>
            <a:fillRect/>
          </a:stretch>
        </p:blipFill>
        <p:spPr>
          <a:xfrm>
            <a:off x="545006" y="1485629"/>
            <a:ext cx="8087854" cy="3886742"/>
          </a:xfrm>
          <a:prstGeom prst="rect">
            <a:avLst/>
          </a:prstGeom>
        </p:spPr>
      </p:pic>
    </p:spTree>
    <p:extLst>
      <p:ext uri="{BB962C8B-B14F-4D97-AF65-F5344CB8AC3E}">
        <p14:creationId xmlns:p14="http://schemas.microsoft.com/office/powerpoint/2010/main" val="2788969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A0E07D9B-F557-4587-AD27-C63E44C4C01B}"/>
              </a:ext>
            </a:extLst>
          </p:cNvPr>
          <p:cNvSpPr/>
          <p:nvPr/>
        </p:nvSpPr>
        <p:spPr>
          <a:xfrm>
            <a:off x="9635066" y="914400"/>
            <a:ext cx="2084794"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EJERCICIO N· 14</a:t>
            </a:r>
          </a:p>
        </p:txBody>
      </p:sp>
      <p:sp>
        <p:nvSpPr>
          <p:cNvPr id="11" name="Rectángulo 10">
            <a:extLst>
              <a:ext uri="{FF2B5EF4-FFF2-40B4-BE49-F238E27FC236}">
                <a16:creationId xmlns:a16="http://schemas.microsoft.com/office/drawing/2014/main" id="{6D49AC53-1369-42F2-BB40-D79A9110CD72}"/>
              </a:ext>
            </a:extLst>
          </p:cNvPr>
          <p:cNvSpPr/>
          <p:nvPr/>
        </p:nvSpPr>
        <p:spPr>
          <a:xfrm>
            <a:off x="9287933" y="2353733"/>
            <a:ext cx="2779061" cy="368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 Mover al inicio todos los clientes mayores a 60 años. </a:t>
            </a:r>
          </a:p>
          <a:p>
            <a:pPr algn="ctr"/>
            <a:r>
              <a:rPr lang="es-ES" sz="1600" dirty="0"/>
              <a:t>■ Es decir si el cliente es mayor a 60 deberá de moverlo al inicio de la cola. ○ El método recibe 2 parámetros </a:t>
            </a:r>
          </a:p>
          <a:p>
            <a:pPr algn="ctr"/>
            <a:r>
              <a:rPr lang="es-ES" sz="1600" dirty="0"/>
              <a:t>■ La Cola de Clientes</a:t>
            </a:r>
          </a:p>
          <a:p>
            <a:pPr algn="ctr"/>
            <a:r>
              <a:rPr lang="es-ES" sz="1600" dirty="0"/>
              <a:t> ■ El valor(</a:t>
            </a:r>
            <a:r>
              <a:rPr lang="es-ES" sz="1600" dirty="0" err="1"/>
              <a:t>int</a:t>
            </a:r>
            <a:r>
              <a:rPr lang="es-ES" sz="1600" dirty="0"/>
              <a:t>) de la edad. </a:t>
            </a:r>
            <a:endParaRPr lang="es-ES" sz="1500" dirty="0"/>
          </a:p>
        </p:txBody>
      </p:sp>
      <p:pic>
        <p:nvPicPr>
          <p:cNvPr id="4" name="Imagen 3">
            <a:extLst>
              <a:ext uri="{FF2B5EF4-FFF2-40B4-BE49-F238E27FC236}">
                <a16:creationId xmlns:a16="http://schemas.microsoft.com/office/drawing/2014/main" id="{2675A5CF-C7D8-46CA-86D2-B7F06D04C7D0}"/>
              </a:ext>
            </a:extLst>
          </p:cNvPr>
          <p:cNvPicPr>
            <a:picLocks noChangeAspect="1"/>
          </p:cNvPicPr>
          <p:nvPr/>
        </p:nvPicPr>
        <p:blipFill>
          <a:blip r:embed="rId2"/>
          <a:stretch>
            <a:fillRect/>
          </a:stretch>
        </p:blipFill>
        <p:spPr>
          <a:xfrm>
            <a:off x="374280" y="110066"/>
            <a:ext cx="8306246" cy="6637867"/>
          </a:xfrm>
          <a:prstGeom prst="rect">
            <a:avLst/>
          </a:prstGeom>
        </p:spPr>
      </p:pic>
    </p:spTree>
    <p:extLst>
      <p:ext uri="{BB962C8B-B14F-4D97-AF65-F5344CB8AC3E}">
        <p14:creationId xmlns:p14="http://schemas.microsoft.com/office/powerpoint/2010/main" val="3715409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A0E07D9B-F557-4587-AD27-C63E44C4C01B}"/>
              </a:ext>
            </a:extLst>
          </p:cNvPr>
          <p:cNvSpPr/>
          <p:nvPr/>
        </p:nvSpPr>
        <p:spPr>
          <a:xfrm>
            <a:off x="9635066" y="914400"/>
            <a:ext cx="2084794"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EJERCICIO N· 14</a:t>
            </a:r>
          </a:p>
        </p:txBody>
      </p:sp>
      <p:sp>
        <p:nvSpPr>
          <p:cNvPr id="11" name="Rectángulo 10">
            <a:extLst>
              <a:ext uri="{FF2B5EF4-FFF2-40B4-BE49-F238E27FC236}">
                <a16:creationId xmlns:a16="http://schemas.microsoft.com/office/drawing/2014/main" id="{6D49AC53-1369-42F2-BB40-D79A9110CD72}"/>
              </a:ext>
            </a:extLst>
          </p:cNvPr>
          <p:cNvSpPr/>
          <p:nvPr/>
        </p:nvSpPr>
        <p:spPr>
          <a:xfrm>
            <a:off x="9287933" y="2353733"/>
            <a:ext cx="2779061" cy="368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 Mover al inicio todos los clientes mayores a 60 años. </a:t>
            </a:r>
          </a:p>
          <a:p>
            <a:pPr algn="ctr"/>
            <a:r>
              <a:rPr lang="es-ES" sz="1600" dirty="0"/>
              <a:t>■ Es decir si el cliente es mayor a 60 deberá de moverlo al inicio de la cola. ○ El método recibe 2 parámetros </a:t>
            </a:r>
          </a:p>
          <a:p>
            <a:pPr algn="ctr"/>
            <a:r>
              <a:rPr lang="es-ES" sz="1600" dirty="0"/>
              <a:t>■ La Cola de Clientes</a:t>
            </a:r>
          </a:p>
          <a:p>
            <a:pPr algn="ctr"/>
            <a:r>
              <a:rPr lang="es-ES" sz="1600" dirty="0"/>
              <a:t> ■ El valor(</a:t>
            </a:r>
            <a:r>
              <a:rPr lang="es-ES" sz="1600" dirty="0" err="1"/>
              <a:t>int</a:t>
            </a:r>
            <a:r>
              <a:rPr lang="es-ES" sz="1600" dirty="0"/>
              <a:t>) de la edad. </a:t>
            </a:r>
            <a:endParaRPr lang="es-ES" sz="1500" dirty="0"/>
          </a:p>
        </p:txBody>
      </p:sp>
      <p:pic>
        <p:nvPicPr>
          <p:cNvPr id="2" name="Imagen 1">
            <a:extLst>
              <a:ext uri="{FF2B5EF4-FFF2-40B4-BE49-F238E27FC236}">
                <a16:creationId xmlns:a16="http://schemas.microsoft.com/office/drawing/2014/main" id="{4F451CFF-15B9-499A-9293-7B6510990370}"/>
              </a:ext>
            </a:extLst>
          </p:cNvPr>
          <p:cNvPicPr>
            <a:picLocks noChangeAspect="1"/>
          </p:cNvPicPr>
          <p:nvPr/>
        </p:nvPicPr>
        <p:blipFill>
          <a:blip r:embed="rId2"/>
          <a:stretch>
            <a:fillRect/>
          </a:stretch>
        </p:blipFill>
        <p:spPr>
          <a:xfrm>
            <a:off x="1728883" y="428206"/>
            <a:ext cx="6211167" cy="6001588"/>
          </a:xfrm>
          <a:prstGeom prst="rect">
            <a:avLst/>
          </a:prstGeom>
        </p:spPr>
      </p:pic>
    </p:spTree>
    <p:extLst>
      <p:ext uri="{BB962C8B-B14F-4D97-AF65-F5344CB8AC3E}">
        <p14:creationId xmlns:p14="http://schemas.microsoft.com/office/powerpoint/2010/main" val="1690727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A0E07D9B-F557-4587-AD27-C63E44C4C01B}"/>
              </a:ext>
            </a:extLst>
          </p:cNvPr>
          <p:cNvSpPr/>
          <p:nvPr/>
        </p:nvSpPr>
        <p:spPr>
          <a:xfrm>
            <a:off x="9635066" y="914400"/>
            <a:ext cx="2084794"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EJERCICIO N· 15</a:t>
            </a:r>
          </a:p>
        </p:txBody>
      </p:sp>
      <p:sp>
        <p:nvSpPr>
          <p:cNvPr id="11" name="Rectángulo 10">
            <a:extLst>
              <a:ext uri="{FF2B5EF4-FFF2-40B4-BE49-F238E27FC236}">
                <a16:creationId xmlns:a16="http://schemas.microsoft.com/office/drawing/2014/main" id="{6D49AC53-1369-42F2-BB40-D79A9110CD72}"/>
              </a:ext>
            </a:extLst>
          </p:cNvPr>
          <p:cNvSpPr/>
          <p:nvPr/>
        </p:nvSpPr>
        <p:spPr>
          <a:xfrm>
            <a:off x="9287933" y="2353733"/>
            <a:ext cx="2779061" cy="368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Por razones de promociones de vuelo, es necesario cambiar de vuelo a ciertos clientes. </a:t>
            </a:r>
          </a:p>
          <a:p>
            <a:pPr algn="ctr"/>
            <a:r>
              <a:rPr lang="es-ES" sz="1600" dirty="0"/>
              <a:t>■ Crear 2 colas con 5 clientes. ■ Todos los clientes cuyo nombre sea Saul deberán ser agregados a la cola B al inicio.</a:t>
            </a:r>
            <a:endParaRPr lang="es-ES" sz="1500" dirty="0"/>
          </a:p>
        </p:txBody>
      </p:sp>
      <p:pic>
        <p:nvPicPr>
          <p:cNvPr id="4" name="Imagen 3">
            <a:extLst>
              <a:ext uri="{FF2B5EF4-FFF2-40B4-BE49-F238E27FC236}">
                <a16:creationId xmlns:a16="http://schemas.microsoft.com/office/drawing/2014/main" id="{BB47A7E8-CF03-4CA6-9A0E-19FD2B3B7649}"/>
              </a:ext>
            </a:extLst>
          </p:cNvPr>
          <p:cNvPicPr>
            <a:picLocks noChangeAspect="1"/>
          </p:cNvPicPr>
          <p:nvPr/>
        </p:nvPicPr>
        <p:blipFill>
          <a:blip r:embed="rId2"/>
          <a:stretch>
            <a:fillRect/>
          </a:stretch>
        </p:blipFill>
        <p:spPr>
          <a:xfrm>
            <a:off x="203107" y="156706"/>
            <a:ext cx="8907118" cy="6544588"/>
          </a:xfrm>
          <a:prstGeom prst="rect">
            <a:avLst/>
          </a:prstGeom>
        </p:spPr>
      </p:pic>
    </p:spTree>
    <p:extLst>
      <p:ext uri="{BB962C8B-B14F-4D97-AF65-F5344CB8AC3E}">
        <p14:creationId xmlns:p14="http://schemas.microsoft.com/office/powerpoint/2010/main" val="2110470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upo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ángulo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1"/>
            </a:p>
          </p:txBody>
        </p:sp>
        <p:pic>
          <p:nvPicPr>
            <p:cNvPr id="176" name="Imagen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4" name="Imagen 3" descr="Primer plano de la tarjeta de circuitos">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5597" y="10"/>
            <a:ext cx="7558541" cy="6857990"/>
          </a:xfrm>
          <a:prstGeom prst="rect">
            <a:avLst/>
          </a:prstGeom>
        </p:spPr>
      </p:pic>
      <p:grpSp>
        <p:nvGrpSpPr>
          <p:cNvPr id="178" name="Grupo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ángulo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0" name="Forma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1" name="Forma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2" name="Rectángulo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3" name="Forma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4" name="Forma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5" name="Forma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6" name="Forma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7" name="Forma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8" name="Forma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9" name="Forma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0" name="Forma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1" name="Forma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2" name="Forma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3" name="Forma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4" name="Forma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5" name="Forma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6" name="Forma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7" name="Forma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8" name="Forma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9" name="Forma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0" name="Forma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1" name="Forma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2" name="Forma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3" name="Forma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4" name="Forma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5" name="Forma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6" name="Forma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7" name="Rectángulo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08" name="Forma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9" name="Forma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0" name="Forma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1" name="Forma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2" name="Forma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3" name="Forma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4" name="Forma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5" name="Forma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6" name="Forma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7" name="Forma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8" name="Forma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9" name="Rectángulo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20" name="Forma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1" name="Forma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2" name="Forma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3" name="Forma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4" name="Forma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5" name="Forma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6" name="Forma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7" name="Forma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8" name="Forma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9" name="Forma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0" name="Forma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1" name="Forma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2" name="Forma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grpSp>
      <p:sp>
        <p:nvSpPr>
          <p:cNvPr id="2" name="Título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rtlCol="0">
            <a:normAutofit fontScale="90000"/>
          </a:bodyPr>
          <a:lstStyle/>
          <a:p>
            <a:r>
              <a:rPr lang="es-ES" sz="3200" noProof="1"/>
              <a:t>¿A que nos referimos cuando hablamos de estructura de dato?</a:t>
            </a:r>
          </a:p>
        </p:txBody>
      </p:sp>
      <p:sp>
        <p:nvSpPr>
          <p:cNvPr id="3" name="Marcador de contenido 2">
            <a:extLst>
              <a:ext uri="{FF2B5EF4-FFF2-40B4-BE49-F238E27FC236}">
                <a16:creationId xmlns:a16="http://schemas.microsoft.com/office/drawing/2014/main" id="{78399AB7-9E36-4EAD-B44A-9E0CEA24AACE}"/>
              </a:ext>
            </a:extLst>
          </p:cNvPr>
          <p:cNvSpPr>
            <a:spLocks noGrp="1"/>
          </p:cNvSpPr>
          <p:nvPr>
            <p:ph idx="1"/>
          </p:nvPr>
        </p:nvSpPr>
        <p:spPr>
          <a:xfrm>
            <a:off x="7962519" y="2805906"/>
            <a:ext cx="3896106" cy="3804444"/>
          </a:xfrm>
        </p:spPr>
        <p:txBody>
          <a:bodyPr rtlCol="0">
            <a:normAutofit fontScale="92500" lnSpcReduction="10000"/>
          </a:bodyPr>
          <a:lstStyle/>
          <a:p>
            <a:pPr>
              <a:lnSpc>
                <a:spcPct val="110000"/>
              </a:lnSpc>
            </a:pPr>
            <a:r>
              <a:rPr lang="es-ES" dirty="0"/>
              <a:t>Es una forma de organizar y almacenar datos en un orden específico, para facilitar su manipulación y procesamiento. Las estructuras de datos se utilizan en una amplia variedad de aplicaciones de software, desde bases de datos hasta algoritmos de programación y representaciones gráficas.</a:t>
            </a:r>
            <a:endParaRPr lang="es-ES" sz="1600" noProof="1"/>
          </a:p>
        </p:txBody>
      </p:sp>
      <p:pic>
        <p:nvPicPr>
          <p:cNvPr id="64" name="Imagen 63" descr="Estructura de datos - Wikipedia, la enciclopedia libre">
            <a:extLst>
              <a:ext uri="{FF2B5EF4-FFF2-40B4-BE49-F238E27FC236}">
                <a16:creationId xmlns:a16="http://schemas.microsoft.com/office/drawing/2014/main" id="{F9134A01-1465-480C-94AB-A37EED5BAEE8}"/>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365125" y="210027"/>
            <a:ext cx="3214687" cy="2514123"/>
          </a:xfrm>
          <a:prstGeom prst="rect">
            <a:avLst/>
          </a:prstGeom>
          <a:noFill/>
          <a:ln>
            <a:noFill/>
          </a:ln>
        </p:spPr>
      </p:pic>
      <p:pic>
        <p:nvPicPr>
          <p:cNvPr id="66" name="Imagen 65" descr="🖥️ Descubre de qué trata la estructura de datos 📋">
            <a:extLst>
              <a:ext uri="{FF2B5EF4-FFF2-40B4-BE49-F238E27FC236}">
                <a16:creationId xmlns:a16="http://schemas.microsoft.com/office/drawing/2014/main" id="{CAF0A621-23A8-4741-B83D-CBB633B2A5BD}"/>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074937" y="3791426"/>
            <a:ext cx="3790950" cy="2369185"/>
          </a:xfrm>
          <a:prstGeom prst="rect">
            <a:avLst/>
          </a:prstGeom>
          <a:noFill/>
          <a:ln>
            <a:noFill/>
          </a:ln>
        </p:spPr>
      </p:pic>
      <p:pic>
        <p:nvPicPr>
          <p:cNvPr id="67" name="Imagen 66" descr="Qué es una Estructura de Datos? | Pensamientos de Aztlek">
            <a:extLst>
              <a:ext uri="{FF2B5EF4-FFF2-40B4-BE49-F238E27FC236}">
                <a16:creationId xmlns:a16="http://schemas.microsoft.com/office/drawing/2014/main" id="{C4DB4C40-3789-4B66-8381-821DF903971F}"/>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3604832" y="254635"/>
            <a:ext cx="4152900" cy="3208655"/>
          </a:xfrm>
          <a:prstGeom prst="rect">
            <a:avLst/>
          </a:prstGeom>
          <a:noFill/>
          <a:ln>
            <a:noFill/>
          </a:ln>
        </p:spPr>
      </p:pic>
    </p:spTree>
    <p:extLst>
      <p:ext uri="{BB962C8B-B14F-4D97-AF65-F5344CB8AC3E}">
        <p14:creationId xmlns:p14="http://schemas.microsoft.com/office/powerpoint/2010/main" val="1094849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A0E07D9B-F557-4587-AD27-C63E44C4C01B}"/>
              </a:ext>
            </a:extLst>
          </p:cNvPr>
          <p:cNvSpPr/>
          <p:nvPr/>
        </p:nvSpPr>
        <p:spPr>
          <a:xfrm>
            <a:off x="9635066" y="914400"/>
            <a:ext cx="2084794"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EJERCICIO N· 15</a:t>
            </a:r>
          </a:p>
        </p:txBody>
      </p:sp>
      <p:sp>
        <p:nvSpPr>
          <p:cNvPr id="11" name="Rectángulo 10">
            <a:extLst>
              <a:ext uri="{FF2B5EF4-FFF2-40B4-BE49-F238E27FC236}">
                <a16:creationId xmlns:a16="http://schemas.microsoft.com/office/drawing/2014/main" id="{6D49AC53-1369-42F2-BB40-D79A9110CD72}"/>
              </a:ext>
            </a:extLst>
          </p:cNvPr>
          <p:cNvSpPr/>
          <p:nvPr/>
        </p:nvSpPr>
        <p:spPr>
          <a:xfrm>
            <a:off x="9287933" y="2353733"/>
            <a:ext cx="2779061" cy="368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Por razones de promociones de vuelo, es necesario cambiar de vuelo a ciertos clientes. </a:t>
            </a:r>
          </a:p>
          <a:p>
            <a:pPr algn="ctr"/>
            <a:r>
              <a:rPr lang="es-ES" sz="1600" dirty="0"/>
              <a:t>■ Crear 2 colas con 5 clientes. ■ Todos los clientes cuyo nombre sea Saul deberán ser agregados a la cola B al inicio.</a:t>
            </a:r>
            <a:endParaRPr lang="es-ES" sz="1500" dirty="0"/>
          </a:p>
        </p:txBody>
      </p:sp>
      <p:pic>
        <p:nvPicPr>
          <p:cNvPr id="2" name="Imagen 1">
            <a:extLst>
              <a:ext uri="{FF2B5EF4-FFF2-40B4-BE49-F238E27FC236}">
                <a16:creationId xmlns:a16="http://schemas.microsoft.com/office/drawing/2014/main" id="{F3524DE1-DBC2-49A5-8DBC-F6D74D0FFC26}"/>
              </a:ext>
            </a:extLst>
          </p:cNvPr>
          <p:cNvPicPr>
            <a:picLocks noChangeAspect="1"/>
          </p:cNvPicPr>
          <p:nvPr/>
        </p:nvPicPr>
        <p:blipFill>
          <a:blip r:embed="rId2"/>
          <a:stretch>
            <a:fillRect/>
          </a:stretch>
        </p:blipFill>
        <p:spPr>
          <a:xfrm>
            <a:off x="34097" y="268818"/>
            <a:ext cx="9177636" cy="6320363"/>
          </a:xfrm>
          <a:prstGeom prst="rect">
            <a:avLst/>
          </a:prstGeom>
        </p:spPr>
      </p:pic>
    </p:spTree>
    <p:extLst>
      <p:ext uri="{BB962C8B-B14F-4D97-AF65-F5344CB8AC3E}">
        <p14:creationId xmlns:p14="http://schemas.microsoft.com/office/powerpoint/2010/main" val="2877069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A0E07D9B-F557-4587-AD27-C63E44C4C01B}"/>
              </a:ext>
            </a:extLst>
          </p:cNvPr>
          <p:cNvSpPr/>
          <p:nvPr/>
        </p:nvSpPr>
        <p:spPr>
          <a:xfrm>
            <a:off x="9372600" y="877597"/>
            <a:ext cx="2084794"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EJERCICIO N· 15</a:t>
            </a:r>
          </a:p>
        </p:txBody>
      </p:sp>
      <p:sp>
        <p:nvSpPr>
          <p:cNvPr id="11" name="Rectángulo 10">
            <a:extLst>
              <a:ext uri="{FF2B5EF4-FFF2-40B4-BE49-F238E27FC236}">
                <a16:creationId xmlns:a16="http://schemas.microsoft.com/office/drawing/2014/main" id="{6D49AC53-1369-42F2-BB40-D79A9110CD72}"/>
              </a:ext>
            </a:extLst>
          </p:cNvPr>
          <p:cNvSpPr/>
          <p:nvPr/>
        </p:nvSpPr>
        <p:spPr>
          <a:xfrm>
            <a:off x="9025467" y="2353733"/>
            <a:ext cx="2779061" cy="368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Por razones de promociones de vuelo, es necesario cambiar de vuelo a ciertos clientes. </a:t>
            </a:r>
          </a:p>
          <a:p>
            <a:pPr algn="ctr"/>
            <a:r>
              <a:rPr lang="es-ES" sz="1600" dirty="0"/>
              <a:t>■ Crear 2 colas con 5 clientes. ■ Todos los clientes cuyo nombre sea Saul deberán ser agregados a la cola B al inicio.</a:t>
            </a:r>
            <a:endParaRPr lang="es-ES" sz="1500" dirty="0"/>
          </a:p>
        </p:txBody>
      </p:sp>
      <p:pic>
        <p:nvPicPr>
          <p:cNvPr id="4" name="Imagen 3">
            <a:extLst>
              <a:ext uri="{FF2B5EF4-FFF2-40B4-BE49-F238E27FC236}">
                <a16:creationId xmlns:a16="http://schemas.microsoft.com/office/drawing/2014/main" id="{B319BBA3-3585-42B9-A571-2EFF92C766C1}"/>
              </a:ext>
            </a:extLst>
          </p:cNvPr>
          <p:cNvPicPr>
            <a:picLocks noChangeAspect="1"/>
          </p:cNvPicPr>
          <p:nvPr/>
        </p:nvPicPr>
        <p:blipFill>
          <a:blip r:embed="rId2"/>
          <a:stretch>
            <a:fillRect/>
          </a:stretch>
        </p:blipFill>
        <p:spPr>
          <a:xfrm>
            <a:off x="1319807" y="877597"/>
            <a:ext cx="6639852" cy="4163006"/>
          </a:xfrm>
          <a:prstGeom prst="rect">
            <a:avLst/>
          </a:prstGeom>
        </p:spPr>
      </p:pic>
      <p:sp>
        <p:nvSpPr>
          <p:cNvPr id="5" name="Rectángulo 4">
            <a:extLst>
              <a:ext uri="{FF2B5EF4-FFF2-40B4-BE49-F238E27FC236}">
                <a16:creationId xmlns:a16="http://schemas.microsoft.com/office/drawing/2014/main" id="{AB433A10-E1D2-46C8-827C-59AF5F962FCD}"/>
              </a:ext>
            </a:extLst>
          </p:cNvPr>
          <p:cNvSpPr/>
          <p:nvPr/>
        </p:nvSpPr>
        <p:spPr>
          <a:xfrm>
            <a:off x="1049866" y="5317066"/>
            <a:ext cx="7357534" cy="46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https://github.com/SergioAndresMendozaAlvarado/ESTRUCUTRA-DE-DATOS/blob/main/Hito%204/LAB1/Practica_Final_H4/CODIGO/main.java</a:t>
            </a:r>
          </a:p>
        </p:txBody>
      </p:sp>
    </p:spTree>
    <p:extLst>
      <p:ext uri="{BB962C8B-B14F-4D97-AF65-F5344CB8AC3E}">
        <p14:creationId xmlns:p14="http://schemas.microsoft.com/office/powerpoint/2010/main" val="3988458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4314D5-4100-43CD-BCBC-8D2D2D59A79B}"/>
              </a:ext>
            </a:extLst>
          </p:cNvPr>
          <p:cNvSpPr>
            <a:spLocks noGrp="1"/>
          </p:cNvSpPr>
          <p:nvPr>
            <p:ph type="title"/>
          </p:nvPr>
        </p:nvSpPr>
        <p:spPr/>
        <p:txBody>
          <a:bodyPr/>
          <a:lstStyle/>
          <a:p>
            <a:r>
              <a:rPr lang="es-ES" dirty="0"/>
              <a:t>Gracias</a:t>
            </a:r>
          </a:p>
        </p:txBody>
      </p:sp>
    </p:spTree>
    <p:extLst>
      <p:ext uri="{BB962C8B-B14F-4D97-AF65-F5344CB8AC3E}">
        <p14:creationId xmlns:p14="http://schemas.microsoft.com/office/powerpoint/2010/main" val="2860225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Primer plano de la tarjeta de circuitos">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5597" y="10"/>
            <a:ext cx="7558541" cy="6857990"/>
          </a:xfrm>
          <a:prstGeom prst="rect">
            <a:avLst/>
          </a:prstGeom>
        </p:spPr>
      </p:pic>
      <p:sp>
        <p:nvSpPr>
          <p:cNvPr id="2" name="Título 1">
            <a:extLst>
              <a:ext uri="{FF2B5EF4-FFF2-40B4-BE49-F238E27FC236}">
                <a16:creationId xmlns:a16="http://schemas.microsoft.com/office/drawing/2014/main" id="{0A6BCF94-F108-4D92-8C4F-CD9273947A31}"/>
              </a:ext>
            </a:extLst>
          </p:cNvPr>
          <p:cNvSpPr>
            <a:spLocks noGrp="1"/>
          </p:cNvSpPr>
          <p:nvPr>
            <p:ph type="title"/>
          </p:nvPr>
        </p:nvSpPr>
        <p:spPr>
          <a:xfrm>
            <a:off x="7962519" y="152851"/>
            <a:ext cx="3084891" cy="1478570"/>
          </a:xfrm>
        </p:spPr>
        <p:txBody>
          <a:bodyPr rtlCol="0">
            <a:normAutofit/>
          </a:bodyPr>
          <a:lstStyle/>
          <a:p>
            <a:r>
              <a:rPr lang="es-ES" sz="3200" noProof="1"/>
              <a:t>¿Qué tipo de estructura de datos existen?</a:t>
            </a:r>
          </a:p>
        </p:txBody>
      </p:sp>
      <p:sp>
        <p:nvSpPr>
          <p:cNvPr id="3" name="Marcador de contenido 2">
            <a:extLst>
              <a:ext uri="{FF2B5EF4-FFF2-40B4-BE49-F238E27FC236}">
                <a16:creationId xmlns:a16="http://schemas.microsoft.com/office/drawing/2014/main" id="{78399AB7-9E36-4EAD-B44A-9E0CEA24AACE}"/>
              </a:ext>
            </a:extLst>
          </p:cNvPr>
          <p:cNvSpPr>
            <a:spLocks noGrp="1"/>
          </p:cNvSpPr>
          <p:nvPr>
            <p:ph idx="1"/>
          </p:nvPr>
        </p:nvSpPr>
        <p:spPr>
          <a:xfrm>
            <a:off x="7466423" y="1529821"/>
            <a:ext cx="4590110" cy="4464579"/>
          </a:xfrm>
        </p:spPr>
        <p:txBody>
          <a:bodyPr rtlCol="0">
            <a:noAutofit/>
          </a:bodyPr>
          <a:lstStyle/>
          <a:p>
            <a:r>
              <a:rPr lang="es-ES" sz="1300" dirty="0"/>
              <a:t>Listas: son estructuras de datos que se utilizan para almacenar una colección de elementos ordenados. Las listas pueden ser simples o dobles, y pueden ser implementadas como matrices o listas enlazadas.</a:t>
            </a:r>
          </a:p>
          <a:p>
            <a:r>
              <a:rPr lang="es-ES" sz="1300" dirty="0"/>
              <a:t>Pilas: son estructuras de datos que se utilizan para almacenar elementos en un orden específico. La operación de inserción se llama </a:t>
            </a:r>
            <a:r>
              <a:rPr lang="es-ES" sz="1300" dirty="0" err="1"/>
              <a:t>push</a:t>
            </a:r>
            <a:r>
              <a:rPr lang="es-ES" sz="1300" dirty="0"/>
              <a:t>, y la operación de eliminación se llama pop. Las pilas se utilizan para procesar tareas en orden inverso al que se recibieron.</a:t>
            </a:r>
          </a:p>
          <a:p>
            <a:r>
              <a:rPr lang="es-ES" sz="1300" dirty="0"/>
              <a:t>Colas: son estructuras de datos que se utilizan para almacenar elementos en un orden específico. La operación de inserción se llama </a:t>
            </a:r>
            <a:r>
              <a:rPr lang="es-ES" sz="1300" dirty="0" err="1"/>
              <a:t>enqueue</a:t>
            </a:r>
            <a:r>
              <a:rPr lang="es-ES" sz="1300" dirty="0"/>
              <a:t>, y la operación de eliminación se llama </a:t>
            </a:r>
            <a:r>
              <a:rPr lang="es-ES" sz="1300" dirty="0" err="1"/>
              <a:t>dequeue</a:t>
            </a:r>
            <a:r>
              <a:rPr lang="es-ES" sz="1300" dirty="0"/>
              <a:t>. Las colas se utilizan para procesar tareas en el orden en que se recibieron.</a:t>
            </a:r>
          </a:p>
          <a:p>
            <a:r>
              <a:rPr lang="es-ES" sz="1300" dirty="0"/>
              <a:t>Árboles: son estructuras de datos que se utilizan para representar relaciones jerárquicas entre los datos. Los árboles pueden ser de búsqueda, de expresión, de decisión, entre otros.</a:t>
            </a:r>
          </a:p>
        </p:txBody>
      </p:sp>
      <p:pic>
        <p:nvPicPr>
          <p:cNvPr id="68" name="Imagen 67" descr="El uso de Listas en Java - Panama Hitek">
            <a:extLst>
              <a:ext uri="{FF2B5EF4-FFF2-40B4-BE49-F238E27FC236}">
                <a16:creationId xmlns:a16="http://schemas.microsoft.com/office/drawing/2014/main" id="{B97DDF55-CDD1-4A74-B9BC-1FD5B420C13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62995" y="192803"/>
            <a:ext cx="4029075" cy="1619250"/>
          </a:xfrm>
          <a:prstGeom prst="rect">
            <a:avLst/>
          </a:prstGeom>
          <a:noFill/>
          <a:ln>
            <a:noFill/>
          </a:ln>
        </p:spPr>
      </p:pic>
      <p:pic>
        <p:nvPicPr>
          <p:cNvPr id="69" name="Imagen 68" descr="🥇🥇 Árboles en Java">
            <a:extLst>
              <a:ext uri="{FF2B5EF4-FFF2-40B4-BE49-F238E27FC236}">
                <a16:creationId xmlns:a16="http://schemas.microsoft.com/office/drawing/2014/main" id="{A497E20E-0803-4546-952F-340C47B7C85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62995" y="2004846"/>
            <a:ext cx="3597276" cy="1991421"/>
          </a:xfrm>
          <a:prstGeom prst="rect">
            <a:avLst/>
          </a:prstGeom>
          <a:noFill/>
          <a:ln>
            <a:noFill/>
          </a:ln>
        </p:spPr>
      </p:pic>
      <p:pic>
        <p:nvPicPr>
          <p:cNvPr id="70" name="Imagen 69" descr="Pila (Stack) - Oscar Blancarte - Software Architecture">
            <a:extLst>
              <a:ext uri="{FF2B5EF4-FFF2-40B4-BE49-F238E27FC236}">
                <a16:creationId xmlns:a16="http://schemas.microsoft.com/office/drawing/2014/main" id="{7A159181-F57C-4205-822B-AF3BBAD5503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90923" y="3928640"/>
            <a:ext cx="3741420" cy="2861628"/>
          </a:xfrm>
          <a:prstGeom prst="rect">
            <a:avLst/>
          </a:prstGeom>
          <a:noFill/>
          <a:ln>
            <a:noFill/>
          </a:ln>
        </p:spPr>
      </p:pic>
      <p:pic>
        <p:nvPicPr>
          <p:cNvPr id="71" name="Imagen 70" descr="Diversión con Estructura de Datos: Colas en Java">
            <a:extLst>
              <a:ext uri="{FF2B5EF4-FFF2-40B4-BE49-F238E27FC236}">
                <a16:creationId xmlns:a16="http://schemas.microsoft.com/office/drawing/2014/main" id="{EDFE6A00-26A4-434A-8037-4D03FFA53D4D}"/>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3355270" y="2164997"/>
            <a:ext cx="4000500" cy="1219200"/>
          </a:xfrm>
          <a:prstGeom prst="rect">
            <a:avLst/>
          </a:prstGeom>
          <a:noFill/>
          <a:ln>
            <a:noFill/>
          </a:ln>
        </p:spPr>
      </p:pic>
    </p:spTree>
    <p:extLst>
      <p:ext uri="{BB962C8B-B14F-4D97-AF65-F5344CB8AC3E}">
        <p14:creationId xmlns:p14="http://schemas.microsoft.com/office/powerpoint/2010/main" val="3148195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Primer plano de la tarjeta de circuitos">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5597" y="10"/>
            <a:ext cx="7558541" cy="6857990"/>
          </a:xfrm>
          <a:prstGeom prst="rect">
            <a:avLst/>
          </a:prstGeom>
        </p:spPr>
      </p:pic>
      <p:sp>
        <p:nvSpPr>
          <p:cNvPr id="2" name="Título 1">
            <a:extLst>
              <a:ext uri="{FF2B5EF4-FFF2-40B4-BE49-F238E27FC236}">
                <a16:creationId xmlns:a16="http://schemas.microsoft.com/office/drawing/2014/main" id="{0A6BCF94-F108-4D92-8C4F-CD9273947A31}"/>
              </a:ext>
            </a:extLst>
          </p:cNvPr>
          <p:cNvSpPr>
            <a:spLocks noGrp="1"/>
          </p:cNvSpPr>
          <p:nvPr>
            <p:ph type="title"/>
          </p:nvPr>
        </p:nvSpPr>
        <p:spPr>
          <a:xfrm>
            <a:off x="7962519" y="152851"/>
            <a:ext cx="3084891" cy="1478570"/>
          </a:xfrm>
        </p:spPr>
        <p:txBody>
          <a:bodyPr rtlCol="0">
            <a:normAutofit/>
          </a:bodyPr>
          <a:lstStyle/>
          <a:p>
            <a:r>
              <a:rPr lang="es-ES" sz="3200" dirty="0"/>
              <a:t>¿Que significa FIFO?</a:t>
            </a:r>
            <a:endParaRPr lang="es-ES" sz="3200" noProof="1"/>
          </a:p>
        </p:txBody>
      </p:sp>
      <p:sp>
        <p:nvSpPr>
          <p:cNvPr id="3" name="Marcador de contenido 2">
            <a:extLst>
              <a:ext uri="{FF2B5EF4-FFF2-40B4-BE49-F238E27FC236}">
                <a16:creationId xmlns:a16="http://schemas.microsoft.com/office/drawing/2014/main" id="{78399AB7-9E36-4EAD-B44A-9E0CEA24AACE}"/>
              </a:ext>
            </a:extLst>
          </p:cNvPr>
          <p:cNvSpPr>
            <a:spLocks noGrp="1"/>
          </p:cNvSpPr>
          <p:nvPr>
            <p:ph idx="1"/>
          </p:nvPr>
        </p:nvSpPr>
        <p:spPr>
          <a:xfrm>
            <a:off x="7466423" y="1529821"/>
            <a:ext cx="4590110" cy="4464579"/>
          </a:xfrm>
        </p:spPr>
        <p:txBody>
          <a:bodyPr rtlCol="0">
            <a:noAutofit/>
          </a:bodyPr>
          <a:lstStyle/>
          <a:p>
            <a:r>
              <a:rPr lang="es-ES" sz="1300" dirty="0" err="1"/>
              <a:t>First</a:t>
            </a:r>
            <a:r>
              <a:rPr lang="es-ES" sz="1300" dirty="0"/>
              <a:t> Input </a:t>
            </a:r>
            <a:r>
              <a:rPr lang="es-ES" sz="1300" dirty="0" err="1"/>
              <a:t>First</a:t>
            </a:r>
            <a:r>
              <a:rPr lang="es-ES" sz="1300" dirty="0"/>
              <a:t> Output</a:t>
            </a:r>
          </a:p>
          <a:p>
            <a:r>
              <a:rPr lang="es-ES" sz="1300" dirty="0"/>
              <a:t>La traducción seria: primero en entrar primero en salir.</a:t>
            </a:r>
          </a:p>
          <a:p>
            <a:r>
              <a:rPr lang="es-ES" sz="1300" dirty="0"/>
              <a:t>Refleja muy bien lo que es el funcionamientos de una cola ya que funciona de esa manera, el primer dato en entrar es el primero en salir, tomemos en cuenta un ejemplo de una fila, el primero en llegar es el primero en ser atendido y el primero en irse, </a:t>
            </a:r>
            <a:r>
              <a:rPr lang="es-ES" sz="1300" dirty="0" err="1"/>
              <a:t>asi</a:t>
            </a:r>
            <a:r>
              <a:rPr lang="es-ES" sz="1300" dirty="0"/>
              <a:t> es el funcionamiento de una cola</a:t>
            </a:r>
          </a:p>
        </p:txBody>
      </p:sp>
      <p:pic>
        <p:nvPicPr>
          <p:cNvPr id="1028" name="Picture 4" descr="Estructura de datos - Queue (Cola) - Oscar Blancarte - Software Architecture">
            <a:extLst>
              <a:ext uri="{FF2B5EF4-FFF2-40B4-BE49-F238E27FC236}">
                <a16:creationId xmlns:a16="http://schemas.microsoft.com/office/drawing/2014/main" id="{F5B15F13-2CD0-4327-A6CF-F27E1ED7BB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0" y="1418960"/>
            <a:ext cx="6746835" cy="4020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357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Primer plano de la tarjeta de circuitos">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5597" y="10"/>
            <a:ext cx="7558541" cy="6857990"/>
          </a:xfrm>
          <a:prstGeom prst="rect">
            <a:avLst/>
          </a:prstGeom>
        </p:spPr>
      </p:pic>
      <p:sp>
        <p:nvSpPr>
          <p:cNvPr id="2" name="Título 1">
            <a:extLst>
              <a:ext uri="{FF2B5EF4-FFF2-40B4-BE49-F238E27FC236}">
                <a16:creationId xmlns:a16="http://schemas.microsoft.com/office/drawing/2014/main" id="{0A6BCF94-F108-4D92-8C4F-CD9273947A31}"/>
              </a:ext>
            </a:extLst>
          </p:cNvPr>
          <p:cNvSpPr>
            <a:spLocks noGrp="1"/>
          </p:cNvSpPr>
          <p:nvPr>
            <p:ph type="title"/>
          </p:nvPr>
        </p:nvSpPr>
        <p:spPr>
          <a:xfrm>
            <a:off x="7962519" y="152851"/>
            <a:ext cx="3084891" cy="1478570"/>
          </a:xfrm>
        </p:spPr>
        <p:txBody>
          <a:bodyPr rtlCol="0">
            <a:normAutofit fontScale="90000"/>
          </a:bodyPr>
          <a:lstStyle/>
          <a:p>
            <a:r>
              <a:rPr lang="es-ES" sz="3200" dirty="0"/>
              <a:t>¿Muestra la diferencia entre LIFO y FIFO? </a:t>
            </a:r>
            <a:endParaRPr lang="es-ES" sz="3200" noProof="1"/>
          </a:p>
        </p:txBody>
      </p:sp>
      <p:sp>
        <p:nvSpPr>
          <p:cNvPr id="3" name="Marcador de contenido 2">
            <a:extLst>
              <a:ext uri="{FF2B5EF4-FFF2-40B4-BE49-F238E27FC236}">
                <a16:creationId xmlns:a16="http://schemas.microsoft.com/office/drawing/2014/main" id="{78399AB7-9E36-4EAD-B44A-9E0CEA24AACE}"/>
              </a:ext>
            </a:extLst>
          </p:cNvPr>
          <p:cNvSpPr>
            <a:spLocks noGrp="1"/>
          </p:cNvSpPr>
          <p:nvPr>
            <p:ph idx="1"/>
          </p:nvPr>
        </p:nvSpPr>
        <p:spPr>
          <a:xfrm>
            <a:off x="7678090" y="1521355"/>
            <a:ext cx="4293777" cy="4346046"/>
          </a:xfrm>
        </p:spPr>
        <p:txBody>
          <a:bodyPr rtlCol="0">
            <a:noAutofit/>
          </a:bodyPr>
          <a:lstStyle/>
          <a:p>
            <a:r>
              <a:rPr lang="es-ES" sz="1300" dirty="0"/>
              <a:t>La diferencia las grande es:</a:t>
            </a:r>
          </a:p>
          <a:p>
            <a:r>
              <a:rPr lang="es-ES" sz="1300" dirty="0"/>
              <a:t>FIRST INPUT FIRST OUTPUT</a:t>
            </a:r>
          </a:p>
          <a:p>
            <a:r>
              <a:rPr lang="es-ES" sz="1300" dirty="0"/>
              <a:t>LAST INPUT FIRST OUTPUT</a:t>
            </a:r>
          </a:p>
          <a:p>
            <a:r>
              <a:rPr lang="es-ES" sz="1300" dirty="0"/>
              <a:t>La traducción de FIFO es: primero en entrar primero en salir, lo que refleja el funcionamiento de una cola, mientras que LIFO traducido es: ultimo en entrar primero en salir, lo cual refleja el funcionamiento de una pila.</a:t>
            </a:r>
          </a:p>
        </p:txBody>
      </p:sp>
      <p:pic>
        <p:nvPicPr>
          <p:cNvPr id="8" name="Imagen 7" descr="▷ Pilas y colas en Java - Teoría, definiciones y ejemplos - Yo Androide">
            <a:extLst>
              <a:ext uri="{FF2B5EF4-FFF2-40B4-BE49-F238E27FC236}">
                <a16:creationId xmlns:a16="http://schemas.microsoft.com/office/drawing/2014/main" id="{53E4F362-414E-4229-BB6B-CDF4D05CA1D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841385" y="486305"/>
            <a:ext cx="4627148" cy="2629429"/>
          </a:xfrm>
          <a:prstGeom prst="rect">
            <a:avLst/>
          </a:prstGeom>
          <a:noFill/>
          <a:ln>
            <a:noFill/>
          </a:ln>
        </p:spPr>
      </p:pic>
      <p:sp>
        <p:nvSpPr>
          <p:cNvPr id="5" name="Rectángulo 4">
            <a:extLst>
              <a:ext uri="{FF2B5EF4-FFF2-40B4-BE49-F238E27FC236}">
                <a16:creationId xmlns:a16="http://schemas.microsoft.com/office/drawing/2014/main" id="{B4316278-B67E-4081-9337-6B39425485D7}"/>
              </a:ext>
            </a:extLst>
          </p:cNvPr>
          <p:cNvSpPr/>
          <p:nvPr/>
        </p:nvSpPr>
        <p:spPr>
          <a:xfrm>
            <a:off x="3691467" y="84667"/>
            <a:ext cx="1134533"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PILA</a:t>
            </a:r>
          </a:p>
        </p:txBody>
      </p:sp>
      <p:pic>
        <p:nvPicPr>
          <p:cNvPr id="7" name="Picture 4" descr="Estructura de datos - Queue (Cola) - Oscar Blancarte - Software Architecture">
            <a:extLst>
              <a:ext uri="{FF2B5EF4-FFF2-40B4-BE49-F238E27FC236}">
                <a16:creationId xmlns:a16="http://schemas.microsoft.com/office/drawing/2014/main" id="{7B50B7FA-EC83-4C0B-8AB3-5C21692F83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385" y="3742267"/>
            <a:ext cx="4726067" cy="2816011"/>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a:extLst>
              <a:ext uri="{FF2B5EF4-FFF2-40B4-BE49-F238E27FC236}">
                <a16:creationId xmlns:a16="http://schemas.microsoft.com/office/drawing/2014/main" id="{CBB22126-71A7-4295-90B2-F73D3960BC3A}"/>
              </a:ext>
            </a:extLst>
          </p:cNvPr>
          <p:cNvSpPr/>
          <p:nvPr/>
        </p:nvSpPr>
        <p:spPr>
          <a:xfrm>
            <a:off x="3637151" y="3314700"/>
            <a:ext cx="1134533"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Cola</a:t>
            </a:r>
          </a:p>
        </p:txBody>
      </p:sp>
    </p:spTree>
    <p:extLst>
      <p:ext uri="{BB962C8B-B14F-4D97-AF65-F5344CB8AC3E}">
        <p14:creationId xmlns:p14="http://schemas.microsoft.com/office/powerpoint/2010/main" val="1527575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Primer plano de la tarjeta de circuitos">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5597" y="10"/>
            <a:ext cx="7558541" cy="6857990"/>
          </a:xfrm>
          <a:prstGeom prst="rect">
            <a:avLst/>
          </a:prstGeom>
        </p:spPr>
      </p:pic>
      <p:sp>
        <p:nvSpPr>
          <p:cNvPr id="2" name="Título 1">
            <a:extLst>
              <a:ext uri="{FF2B5EF4-FFF2-40B4-BE49-F238E27FC236}">
                <a16:creationId xmlns:a16="http://schemas.microsoft.com/office/drawing/2014/main" id="{0A6BCF94-F108-4D92-8C4F-CD9273947A31}"/>
              </a:ext>
            </a:extLst>
          </p:cNvPr>
          <p:cNvSpPr>
            <a:spLocks noGrp="1"/>
          </p:cNvSpPr>
          <p:nvPr>
            <p:ph type="title"/>
          </p:nvPr>
        </p:nvSpPr>
        <p:spPr>
          <a:xfrm>
            <a:off x="7962519" y="152851"/>
            <a:ext cx="3084891" cy="1478570"/>
          </a:xfrm>
        </p:spPr>
        <p:txBody>
          <a:bodyPr rtlCol="0">
            <a:normAutofit/>
          </a:bodyPr>
          <a:lstStyle/>
          <a:p>
            <a:r>
              <a:rPr lang="es-ES" sz="3200" dirty="0"/>
              <a:t>¿Qué es una COLA? </a:t>
            </a:r>
            <a:endParaRPr lang="es-ES" sz="3200" noProof="1"/>
          </a:p>
        </p:txBody>
      </p:sp>
      <p:sp>
        <p:nvSpPr>
          <p:cNvPr id="3" name="Marcador de contenido 2">
            <a:extLst>
              <a:ext uri="{FF2B5EF4-FFF2-40B4-BE49-F238E27FC236}">
                <a16:creationId xmlns:a16="http://schemas.microsoft.com/office/drawing/2014/main" id="{78399AB7-9E36-4EAD-B44A-9E0CEA24AACE}"/>
              </a:ext>
            </a:extLst>
          </p:cNvPr>
          <p:cNvSpPr>
            <a:spLocks noGrp="1"/>
          </p:cNvSpPr>
          <p:nvPr>
            <p:ph idx="1"/>
          </p:nvPr>
        </p:nvSpPr>
        <p:spPr>
          <a:xfrm>
            <a:off x="7678090" y="1521355"/>
            <a:ext cx="4293777" cy="4346046"/>
          </a:xfrm>
        </p:spPr>
        <p:txBody>
          <a:bodyPr rtlCol="0">
            <a:noAutofit/>
          </a:bodyPr>
          <a:lstStyle/>
          <a:p>
            <a:r>
              <a:rPr lang="es-ES" sz="1400" dirty="0"/>
              <a:t>La cola se gestiona mediante el principio conocido como "FIFO" (</a:t>
            </a:r>
            <a:r>
              <a:rPr lang="es-ES" sz="1400" dirty="0" err="1"/>
              <a:t>First</a:t>
            </a:r>
            <a:r>
              <a:rPr lang="es-ES" sz="1400" dirty="0"/>
              <a:t> In, </a:t>
            </a:r>
            <a:r>
              <a:rPr lang="es-ES" sz="1400" dirty="0" err="1"/>
              <a:t>First</a:t>
            </a:r>
            <a:r>
              <a:rPr lang="es-ES" sz="1400" dirty="0"/>
              <a:t> </a:t>
            </a:r>
            <a:r>
              <a:rPr lang="es-ES" sz="1400" dirty="0" err="1"/>
              <a:t>Out</a:t>
            </a:r>
            <a:r>
              <a:rPr lang="es-ES" sz="1400" dirty="0"/>
              <a:t>), lo que significa que el primer elemento en ser agregado a la cola será el primero en ser eliminado. A menudo, se denomina al elemento agregado primero como el "frente" de la cola y al elemento agregado más recientemente como el "final" o "cola" de la misma.</a:t>
            </a:r>
          </a:p>
          <a:p>
            <a:r>
              <a:rPr lang="es-ES" sz="1400" dirty="0"/>
              <a:t>La operación principal en una cola es la inserción de elementos, que se realiza en el extremo final de la cola y se conoce como "</a:t>
            </a:r>
            <a:r>
              <a:rPr lang="es-ES" sz="1400" dirty="0" err="1"/>
              <a:t>enqueue</a:t>
            </a:r>
            <a:r>
              <a:rPr lang="es-ES" sz="1400" dirty="0"/>
              <a:t>". Asimismo, la eliminación de elementos se realiza en el extremo frontal y se conoce como "</a:t>
            </a:r>
            <a:r>
              <a:rPr lang="es-ES" sz="1400" dirty="0" err="1"/>
              <a:t>dequeue</a:t>
            </a:r>
            <a:r>
              <a:rPr lang="es-ES" sz="1400" dirty="0"/>
              <a:t>". Esto garantiza que los elementos se procesen en el orden en que fueron agregados.</a:t>
            </a:r>
          </a:p>
        </p:txBody>
      </p:sp>
      <p:pic>
        <p:nvPicPr>
          <p:cNvPr id="2050" name="Picture 2" descr="Colas – Estructura de datos">
            <a:extLst>
              <a:ext uri="{FF2B5EF4-FFF2-40B4-BE49-F238E27FC236}">
                <a16:creationId xmlns:a16="http://schemas.microsoft.com/office/drawing/2014/main" id="{D01BFF25-90B2-40AA-9265-A663DCCE0D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9265" y="1043253"/>
            <a:ext cx="4899433" cy="4917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097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Primer plano de la tarjeta de circuitos">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5597" y="10"/>
            <a:ext cx="7558541" cy="6857990"/>
          </a:xfrm>
          <a:prstGeom prst="rect">
            <a:avLst/>
          </a:prstGeom>
        </p:spPr>
      </p:pic>
      <p:sp>
        <p:nvSpPr>
          <p:cNvPr id="2" name="Título 1">
            <a:extLst>
              <a:ext uri="{FF2B5EF4-FFF2-40B4-BE49-F238E27FC236}">
                <a16:creationId xmlns:a16="http://schemas.microsoft.com/office/drawing/2014/main" id="{0A6BCF94-F108-4D92-8C4F-CD9273947A31}"/>
              </a:ext>
            </a:extLst>
          </p:cNvPr>
          <p:cNvSpPr>
            <a:spLocks noGrp="1"/>
          </p:cNvSpPr>
          <p:nvPr>
            <p:ph type="title"/>
          </p:nvPr>
        </p:nvSpPr>
        <p:spPr>
          <a:xfrm>
            <a:off x="7962519" y="152851"/>
            <a:ext cx="3084891" cy="1478570"/>
          </a:xfrm>
        </p:spPr>
        <p:txBody>
          <a:bodyPr rtlCol="0">
            <a:normAutofit/>
          </a:bodyPr>
          <a:lstStyle/>
          <a:p>
            <a:r>
              <a:rPr lang="es-ES" sz="3200" noProof="1"/>
              <a:t>¿Qué es Tope en una pila?</a:t>
            </a:r>
          </a:p>
        </p:txBody>
      </p:sp>
      <p:sp>
        <p:nvSpPr>
          <p:cNvPr id="3" name="Marcador de contenido 2">
            <a:extLst>
              <a:ext uri="{FF2B5EF4-FFF2-40B4-BE49-F238E27FC236}">
                <a16:creationId xmlns:a16="http://schemas.microsoft.com/office/drawing/2014/main" id="{78399AB7-9E36-4EAD-B44A-9E0CEA24AACE}"/>
              </a:ext>
            </a:extLst>
          </p:cNvPr>
          <p:cNvSpPr>
            <a:spLocks noGrp="1"/>
          </p:cNvSpPr>
          <p:nvPr>
            <p:ph idx="1"/>
          </p:nvPr>
        </p:nvSpPr>
        <p:spPr>
          <a:xfrm>
            <a:off x="7678090" y="1521355"/>
            <a:ext cx="4293777" cy="4346046"/>
          </a:xfrm>
        </p:spPr>
        <p:txBody>
          <a:bodyPr rtlCol="0">
            <a:noAutofit/>
          </a:bodyPr>
          <a:lstStyle/>
          <a:p>
            <a:r>
              <a:rPr lang="es-ES" sz="1400" dirty="0"/>
              <a:t>En Java, </a:t>
            </a:r>
            <a:r>
              <a:rPr lang="es-ES" sz="1400" dirty="0" err="1"/>
              <a:t>Queue</a:t>
            </a:r>
            <a:r>
              <a:rPr lang="es-ES" sz="1400" dirty="0"/>
              <a:t> es una interfaz que representa una cola en el lenguaje de programación. La interfaz </a:t>
            </a:r>
            <a:r>
              <a:rPr lang="es-ES" sz="1400" dirty="0" err="1"/>
              <a:t>Queue</a:t>
            </a:r>
            <a:r>
              <a:rPr lang="es-ES" sz="1400" dirty="0"/>
              <a:t> se encuentra en el paquete </a:t>
            </a:r>
            <a:r>
              <a:rPr lang="es-ES" sz="1400" dirty="0" err="1"/>
              <a:t>java.util</a:t>
            </a:r>
            <a:r>
              <a:rPr lang="es-ES" sz="1400" dirty="0"/>
              <a:t> y define los métodos comunes para trabajar con colas.</a:t>
            </a:r>
          </a:p>
          <a:p>
            <a:r>
              <a:rPr lang="es-ES" sz="1400" dirty="0"/>
              <a:t>Una </a:t>
            </a:r>
            <a:r>
              <a:rPr lang="es-ES" sz="1400" dirty="0" err="1"/>
              <a:t>Queue</a:t>
            </a:r>
            <a:r>
              <a:rPr lang="es-ES" sz="1400" dirty="0"/>
              <a:t> en Java es similar a una cola en estructura de datos, siguiendo el principio FIFO (</a:t>
            </a:r>
            <a:r>
              <a:rPr lang="es-ES" sz="1400" dirty="0" err="1"/>
              <a:t>First</a:t>
            </a:r>
            <a:r>
              <a:rPr lang="es-ES" sz="1400" dirty="0"/>
              <a:t> In, </a:t>
            </a:r>
            <a:r>
              <a:rPr lang="es-ES" sz="1400" dirty="0" err="1"/>
              <a:t>First</a:t>
            </a:r>
            <a:r>
              <a:rPr lang="es-ES" sz="1400" dirty="0"/>
              <a:t> </a:t>
            </a:r>
            <a:r>
              <a:rPr lang="es-ES" sz="1400" dirty="0" err="1"/>
              <a:t>Out</a:t>
            </a:r>
            <a:r>
              <a:rPr lang="es-ES" sz="1400" dirty="0"/>
              <a:t>). Esto significa que los elementos se insertan al final de la cola y se eliminan desde el frente de la misma.</a:t>
            </a:r>
          </a:p>
          <a:p>
            <a:r>
              <a:rPr lang="es-ES" sz="1400" dirty="0"/>
              <a:t>La interfaz </a:t>
            </a:r>
            <a:r>
              <a:rPr lang="es-ES" sz="1400" dirty="0" err="1"/>
              <a:t>Queue</a:t>
            </a:r>
            <a:r>
              <a:rPr lang="es-ES" sz="1400" dirty="0"/>
              <a:t> en Java proporciona métodos como </a:t>
            </a:r>
            <a:r>
              <a:rPr lang="es-ES" sz="1400" dirty="0" err="1"/>
              <a:t>add</a:t>
            </a:r>
            <a:r>
              <a:rPr lang="es-ES" sz="1400" dirty="0"/>
              <a:t>() o </a:t>
            </a:r>
            <a:r>
              <a:rPr lang="es-ES" sz="1400" dirty="0" err="1"/>
              <a:t>offer</a:t>
            </a:r>
            <a:r>
              <a:rPr lang="es-ES" sz="1400" dirty="0"/>
              <a:t>() para agregar elementos a la cola, </a:t>
            </a:r>
            <a:r>
              <a:rPr lang="es-ES" sz="1400" dirty="0" err="1"/>
              <a:t>remove</a:t>
            </a:r>
            <a:r>
              <a:rPr lang="es-ES" sz="1400" dirty="0"/>
              <a:t>() o </a:t>
            </a:r>
            <a:r>
              <a:rPr lang="es-ES" sz="1400" dirty="0" err="1"/>
              <a:t>poll</a:t>
            </a:r>
            <a:r>
              <a:rPr lang="es-ES" sz="1400" dirty="0"/>
              <a:t>() para eliminar y devolver el elemento frontal, y </a:t>
            </a:r>
            <a:r>
              <a:rPr lang="es-ES" sz="1400" dirty="0" err="1"/>
              <a:t>peek</a:t>
            </a:r>
            <a:r>
              <a:rPr lang="es-ES" sz="1400" dirty="0"/>
              <a:t>() para obtener el elemento frontal sin eliminarlo.</a:t>
            </a:r>
          </a:p>
        </p:txBody>
      </p:sp>
      <p:pic>
        <p:nvPicPr>
          <p:cNvPr id="4108" name="Picture 12" descr="La Estructura de Datos Cola en Java - Somos Hackers de la Programación">
            <a:extLst>
              <a:ext uri="{FF2B5EF4-FFF2-40B4-BE49-F238E27FC236}">
                <a16:creationId xmlns:a16="http://schemas.microsoft.com/office/drawing/2014/main" id="{C2BD1B42-7DBA-49A5-A25D-B0820D76F1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792" y="1081616"/>
            <a:ext cx="5672843" cy="4694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178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Primer plano de la tarjeta de circuitos">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5597" y="10"/>
            <a:ext cx="7558541" cy="6857990"/>
          </a:xfrm>
          <a:prstGeom prst="rect">
            <a:avLst/>
          </a:prstGeom>
        </p:spPr>
      </p:pic>
      <p:sp>
        <p:nvSpPr>
          <p:cNvPr id="2" name="Título 1">
            <a:extLst>
              <a:ext uri="{FF2B5EF4-FFF2-40B4-BE49-F238E27FC236}">
                <a16:creationId xmlns:a16="http://schemas.microsoft.com/office/drawing/2014/main" id="{0A6BCF94-F108-4D92-8C4F-CD9273947A31}"/>
              </a:ext>
            </a:extLst>
          </p:cNvPr>
          <p:cNvSpPr>
            <a:spLocks noGrp="1"/>
          </p:cNvSpPr>
          <p:nvPr>
            <p:ph type="title"/>
          </p:nvPr>
        </p:nvSpPr>
        <p:spPr>
          <a:xfrm>
            <a:off x="7962519" y="152851"/>
            <a:ext cx="3084891" cy="1478570"/>
          </a:xfrm>
        </p:spPr>
        <p:txBody>
          <a:bodyPr rtlCol="0">
            <a:normAutofit/>
          </a:bodyPr>
          <a:lstStyle/>
          <a:p>
            <a:r>
              <a:rPr lang="es-ES" sz="3200" dirty="0"/>
              <a:t>¿Qué es INI o REAR en una COLA? </a:t>
            </a:r>
            <a:endParaRPr lang="es-ES" sz="3200" noProof="1"/>
          </a:p>
        </p:txBody>
      </p:sp>
      <p:sp>
        <p:nvSpPr>
          <p:cNvPr id="3" name="Marcador de contenido 2">
            <a:extLst>
              <a:ext uri="{FF2B5EF4-FFF2-40B4-BE49-F238E27FC236}">
                <a16:creationId xmlns:a16="http://schemas.microsoft.com/office/drawing/2014/main" id="{78399AB7-9E36-4EAD-B44A-9E0CEA24AACE}"/>
              </a:ext>
            </a:extLst>
          </p:cNvPr>
          <p:cNvSpPr>
            <a:spLocks noGrp="1"/>
          </p:cNvSpPr>
          <p:nvPr>
            <p:ph idx="1"/>
          </p:nvPr>
        </p:nvSpPr>
        <p:spPr>
          <a:xfrm>
            <a:off x="7678090" y="1521355"/>
            <a:ext cx="4293777" cy="4346046"/>
          </a:xfrm>
        </p:spPr>
        <p:txBody>
          <a:bodyPr rtlCol="0">
            <a:noAutofit/>
          </a:bodyPr>
          <a:lstStyle/>
          <a:p>
            <a:r>
              <a:rPr lang="es-ES" dirty="0"/>
              <a:t>"INI" hace referencia al extremo trasero o de la cola, es decir, al punto de entrada donde se agregan nuevos elementos. Es el lugar por donde se realiza la operación de "</a:t>
            </a:r>
            <a:r>
              <a:rPr lang="es-ES" dirty="0" err="1"/>
              <a:t>enqueue</a:t>
            </a:r>
            <a:r>
              <a:rPr lang="es-ES" dirty="0"/>
              <a:t>" o inserción de elementos en la cola.</a:t>
            </a:r>
            <a:endParaRPr lang="es-ES" sz="1400" dirty="0"/>
          </a:p>
        </p:txBody>
      </p:sp>
      <p:pic>
        <p:nvPicPr>
          <p:cNvPr id="4108" name="Picture 12" descr="La Estructura de Datos Cola en Java - Somos Hackers de la Programación">
            <a:extLst>
              <a:ext uri="{FF2B5EF4-FFF2-40B4-BE49-F238E27FC236}">
                <a16:creationId xmlns:a16="http://schemas.microsoft.com/office/drawing/2014/main" id="{C2BD1B42-7DBA-49A5-A25D-B0820D76F1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792" y="1081616"/>
            <a:ext cx="5672843" cy="4694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615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Primer plano de la tarjeta de circuitos">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5597" y="10"/>
            <a:ext cx="7558541" cy="6857990"/>
          </a:xfrm>
          <a:prstGeom prst="rect">
            <a:avLst/>
          </a:prstGeom>
        </p:spPr>
      </p:pic>
      <p:sp>
        <p:nvSpPr>
          <p:cNvPr id="2" name="Título 1">
            <a:extLst>
              <a:ext uri="{FF2B5EF4-FFF2-40B4-BE49-F238E27FC236}">
                <a16:creationId xmlns:a16="http://schemas.microsoft.com/office/drawing/2014/main" id="{0A6BCF94-F108-4D92-8C4F-CD9273947A31}"/>
              </a:ext>
            </a:extLst>
          </p:cNvPr>
          <p:cNvSpPr>
            <a:spLocks noGrp="1"/>
          </p:cNvSpPr>
          <p:nvPr>
            <p:ph type="title"/>
          </p:nvPr>
        </p:nvSpPr>
        <p:spPr>
          <a:xfrm>
            <a:off x="7962519" y="152851"/>
            <a:ext cx="3084891" cy="1478570"/>
          </a:xfrm>
        </p:spPr>
        <p:txBody>
          <a:bodyPr rtlCol="0">
            <a:normAutofit/>
          </a:bodyPr>
          <a:lstStyle/>
          <a:p>
            <a:r>
              <a:rPr lang="es-ES" sz="3200" dirty="0"/>
              <a:t>¿Qué es INI o REAR en una COLA? </a:t>
            </a:r>
            <a:endParaRPr lang="es-ES" sz="3200" noProof="1"/>
          </a:p>
        </p:txBody>
      </p:sp>
      <p:sp>
        <p:nvSpPr>
          <p:cNvPr id="3" name="Marcador de contenido 2">
            <a:extLst>
              <a:ext uri="{FF2B5EF4-FFF2-40B4-BE49-F238E27FC236}">
                <a16:creationId xmlns:a16="http://schemas.microsoft.com/office/drawing/2014/main" id="{78399AB7-9E36-4EAD-B44A-9E0CEA24AACE}"/>
              </a:ext>
            </a:extLst>
          </p:cNvPr>
          <p:cNvSpPr>
            <a:spLocks noGrp="1"/>
          </p:cNvSpPr>
          <p:nvPr>
            <p:ph idx="1"/>
          </p:nvPr>
        </p:nvSpPr>
        <p:spPr>
          <a:xfrm>
            <a:off x="7678090" y="1521355"/>
            <a:ext cx="4293777" cy="4346046"/>
          </a:xfrm>
        </p:spPr>
        <p:txBody>
          <a:bodyPr rtlCol="0">
            <a:noAutofit/>
          </a:bodyPr>
          <a:lstStyle/>
          <a:p>
            <a:r>
              <a:rPr lang="es-ES" sz="2000" dirty="0"/>
              <a:t>"FRONT": Se </a:t>
            </a:r>
            <a:r>
              <a:rPr lang="es-ES" sz="2000" dirty="0" err="1"/>
              <a:t>refire</a:t>
            </a:r>
            <a:r>
              <a:rPr lang="es-ES" sz="2000" dirty="0"/>
              <a:t> al extremo inicial de la cola, similar a "INI". Representaría el punto de entrada de la cola donde se agregan nuevos elementos.</a:t>
            </a:r>
          </a:p>
        </p:txBody>
      </p:sp>
      <p:pic>
        <p:nvPicPr>
          <p:cNvPr id="4108" name="Picture 12" descr="La Estructura de Datos Cola en Java - Somos Hackers de la Programación">
            <a:extLst>
              <a:ext uri="{FF2B5EF4-FFF2-40B4-BE49-F238E27FC236}">
                <a16:creationId xmlns:a16="http://schemas.microsoft.com/office/drawing/2014/main" id="{C2BD1B42-7DBA-49A5-A25D-B0820D76F1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792" y="1081616"/>
            <a:ext cx="5672843" cy="4694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6583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36806984_TF45165253.potx" id="{D7286FD6-D8A0-475F-B72A-7A2D9D252E9C}" vid="{00450BCF-A259-45DF-92BF-CA936E507D9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41CBB0-BAA0-4983-8F2B-E10AF3358DA8}">
  <ds:schemaRefs>
    <ds:schemaRef ds:uri="http://purl.org/dc/elements/1.1/"/>
    <ds:schemaRef ds:uri="http://purl.org/dc/dcmitype/"/>
    <ds:schemaRef ds:uri="http://schemas.openxmlformats.org/package/2006/metadata/core-properties"/>
    <ds:schemaRef ds:uri="http://schemas.microsoft.com/office/2006/documentManagement/types"/>
    <ds:schemaRef ds:uri="http://schemas.microsoft.com/office/2006/metadata/properties"/>
    <ds:schemaRef ds:uri="16c05727-aa75-4e4a-9b5f-8a80a1165891"/>
    <ds:schemaRef ds:uri="http://schemas.microsoft.com/office/infopath/2007/PartnerControls"/>
    <ds:schemaRef ds:uri="71af3243-3dd4-4a8d-8c0d-dd76da1f02a5"/>
    <ds:schemaRef ds:uri="http://www.w3.org/XML/1998/namespace"/>
    <ds:schemaRef ds:uri="http://purl.org/dc/terms/"/>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Diseño de circuito</Template>
  <TotalTime>0</TotalTime>
  <Words>1588</Words>
  <Application>Microsoft Office PowerPoint</Application>
  <PresentationFormat>Panorámica</PresentationFormat>
  <Paragraphs>88</Paragraphs>
  <Slides>22</Slides>
  <Notes>9</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Arial</vt:lpstr>
      <vt:lpstr>Calibri</vt:lpstr>
      <vt:lpstr>Trebuchet MS</vt:lpstr>
      <vt:lpstr>Tw Cen MT</vt:lpstr>
      <vt:lpstr>Circuito</vt:lpstr>
      <vt:lpstr>Estructura de datos</vt:lpstr>
      <vt:lpstr>¿A que nos referimos cuando hablamos de estructura de dato?</vt:lpstr>
      <vt:lpstr>¿Qué tipo de estructura de datos existen?</vt:lpstr>
      <vt:lpstr>¿Que significa FIFO?</vt:lpstr>
      <vt:lpstr>¿Muestra la diferencia entre LIFO y FIFO? </vt:lpstr>
      <vt:lpstr>¿Qué es una COLA? </vt:lpstr>
      <vt:lpstr>¿Qué es Tope en una pila?</vt:lpstr>
      <vt:lpstr>¿Qué es INI o REAR en una COLA? </vt:lpstr>
      <vt:lpstr>¿Qué es INI o REAR en una COLA? </vt:lpstr>
      <vt:lpstr>¿Aque se refieren los métodos es_vacio(), es_lleno(), en una pila?</vt:lpstr>
      <vt:lpstr>¿Qué son los métodos estáticos en java?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2023-05-12T21:10:27Z</dcterms:created>
  <dcterms:modified xsi:type="dcterms:W3CDTF">2023-06-14T04:31:56Z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